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Helvetica Neue"/>
      <p:regular r:id="rId46"/>
      <p:bold r:id="rId47"/>
      <p:italic r:id="rId48"/>
      <p:boldItalic r:id="rId49"/>
    </p:embeddedFont>
    <p:embeddedFont>
      <p:font typeface="Roboto Mono"/>
      <p:regular r:id="rId50"/>
      <p:bold r:id="rId51"/>
      <p:italic r:id="rId52"/>
      <p:boldItalic r:id="rId53"/>
    </p:embeddedFont>
    <p:embeddedFont>
      <p:font typeface="Gill Sans"/>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HelveticaNeue-regular.fntdata"/><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HelveticaNeue-italic.fntdata"/><Relationship Id="rId47" Type="http://schemas.openxmlformats.org/officeDocument/2006/relationships/font" Target="fonts/HelveticaNeue-bold.fntdata"/><Relationship Id="rId49"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ono-bold.fntdata"/><Relationship Id="rId50" Type="http://schemas.openxmlformats.org/officeDocument/2006/relationships/font" Target="fonts/RobotoMono-regular.fntdata"/><Relationship Id="rId53" Type="http://schemas.openxmlformats.org/officeDocument/2006/relationships/font" Target="fonts/RobotoMono-boldItalic.fntdata"/><Relationship Id="rId52" Type="http://schemas.openxmlformats.org/officeDocument/2006/relationships/font" Target="fonts/RobotoMono-italic.fntdata"/><Relationship Id="rId11" Type="http://schemas.openxmlformats.org/officeDocument/2006/relationships/slide" Target="slides/slide6.xml"/><Relationship Id="rId55" Type="http://schemas.openxmlformats.org/officeDocument/2006/relationships/font" Target="fonts/GillSans-bold.fntdata"/><Relationship Id="rId10" Type="http://schemas.openxmlformats.org/officeDocument/2006/relationships/slide" Target="slides/slide5.xml"/><Relationship Id="rId54" Type="http://schemas.openxmlformats.org/officeDocument/2006/relationships/font" Target="fonts/GillSans-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gif>
</file>

<file path=ppt/media/image2.pn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4d9b61e94_0_1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 name="Google Shape;52;g344d9b61e94_0_1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 name="Google Shape;53;g344d9b61e94_0_1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44d9b61e9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44d9b61e9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44d9b61e9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44d9b61e9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44d9b61e9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44d9b61e9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44d9b61e9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44d9b61e9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44d9b61e9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44d9b61e9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44d9b61e9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44d9b61e94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44d9b61e9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44d9b61e9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44d9b61e9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44d9b61e9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44d9b61e94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44d9b61e94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44d9b61e94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44d9b61e94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44d9b61e94_0_26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g344d9b61e94_0_2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44d9b61e94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44d9b61e94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44d9b61e94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44d9b61e94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44d9b61e94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44d9b61e94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44d9b61e9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44d9b61e9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44d9b61e94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44d9b61e94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44d9b61e94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44d9b61e94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44d9b61e9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344d9b61e9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44d9b61e94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344d9b61e94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44d9b61e94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44d9b61e94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44d9b61e94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44d9b61e94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44d9b61e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44d9b61e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44d9b61e94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44d9b61e94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44d9b61e94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344d9b61e94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44d9b61e94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44d9b61e94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44d9b61e94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44d9b61e94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44d9b61e94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44d9b61e94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44d9b61e94_0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44d9b61e94_0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44d9b61e94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44d9b61e94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44d9b61e94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44d9b61e94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44d9b61e94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44d9b61e94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344d9b61e94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344d9b61e94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44d9b61e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44d9b61e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44d9b61e94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44d9b61e94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44d9b61e9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44d9b61e9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44d9b61e9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44d9b61e9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44d9b61e9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44d9b61e9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44d9b61e9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44d9b61e9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44d9b61e9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44d9b61e9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docs.ros.org/en/foxy/Tutorials/Topics/Understanding-ROS2-Topics.html" TargetMode="External"/><Relationship Id="rId4" Type="http://schemas.openxmlformats.org/officeDocument/2006/relationships/image" Target="../media/image1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docs.ros.org/en/foxy/Tutorials/Services/Understanding-ROS2-Services.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roboticsbackend.com/ros2-yaml-param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roboticsbackend.com/rclpy-params-tutorial-get-set-ros2-params-with-python/" TargetMode="External"/><Relationship Id="rId4" Type="http://schemas.openxmlformats.org/officeDocument/2006/relationships/hyperlink" Target="https://roboticsbackend.com/rclcpp-params-tutorial-get-set-ros2-params-with-cpp/"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ros.org/reps/rep-0149.html#build-depend-multiple"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index.ros.org/"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p:nvPr/>
        </p:nvSpPr>
        <p:spPr>
          <a:xfrm>
            <a:off x="0" y="0"/>
            <a:ext cx="9144000" cy="5143500"/>
          </a:xfrm>
          <a:prstGeom prst="rect">
            <a:avLst/>
          </a:prstGeom>
          <a:solidFill>
            <a:srgbClr val="9CC2E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6" name="Google Shape;56;p13"/>
          <p:cNvSpPr txBox="1"/>
          <p:nvPr/>
        </p:nvSpPr>
        <p:spPr>
          <a:xfrm>
            <a:off x="58024" y="2198775"/>
            <a:ext cx="5214000" cy="6696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 sz="3900" u="none" cap="none" strike="noStrike">
                <a:solidFill>
                  <a:srgbClr val="002060"/>
                </a:solidFill>
                <a:latin typeface="Arial"/>
                <a:ea typeface="Arial"/>
                <a:cs typeface="Arial"/>
                <a:sym typeface="Arial"/>
              </a:rPr>
              <a:t>Robotics Corner</a:t>
            </a:r>
            <a:endParaRPr b="1" i="0" sz="3900" u="none" cap="none" strike="noStrike">
              <a:solidFill>
                <a:srgbClr val="002060"/>
              </a:solidFill>
              <a:latin typeface="Arial"/>
              <a:ea typeface="Arial"/>
              <a:cs typeface="Arial"/>
              <a:sym typeface="Arial"/>
            </a:endParaRPr>
          </a:p>
        </p:txBody>
      </p:sp>
      <p:grpSp>
        <p:nvGrpSpPr>
          <p:cNvPr id="57" name="Google Shape;57;p13"/>
          <p:cNvGrpSpPr/>
          <p:nvPr/>
        </p:nvGrpSpPr>
        <p:grpSpPr>
          <a:xfrm>
            <a:off x="4572000" y="-1172228"/>
            <a:ext cx="5386764" cy="9247721"/>
            <a:chOff x="6096000" y="-1562970"/>
            <a:chExt cx="7182352" cy="12330294"/>
          </a:xfrm>
        </p:grpSpPr>
        <p:sp>
          <p:nvSpPr>
            <p:cNvPr id="58" name="Google Shape;58;p13"/>
            <p:cNvSpPr/>
            <p:nvPr/>
          </p:nvSpPr>
          <p:spPr>
            <a:xfrm>
              <a:off x="8124963" y="156496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59" name="Google Shape;59;p13"/>
            <p:cNvSpPr/>
            <p:nvPr/>
          </p:nvSpPr>
          <p:spPr>
            <a:xfrm>
              <a:off x="9077873" y="102583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0" name="Google Shape;60;p13"/>
            <p:cNvSpPr/>
            <p:nvPr/>
          </p:nvSpPr>
          <p:spPr>
            <a:xfrm>
              <a:off x="9077873" y="210410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1" name="Google Shape;61;p13"/>
            <p:cNvSpPr/>
            <p:nvPr/>
          </p:nvSpPr>
          <p:spPr>
            <a:xfrm>
              <a:off x="10072323" y="56207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2" name="Google Shape;62;p13"/>
            <p:cNvSpPr/>
            <p:nvPr/>
          </p:nvSpPr>
          <p:spPr>
            <a:xfrm>
              <a:off x="11025233" y="229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3" name="Google Shape;63;p13"/>
            <p:cNvSpPr/>
            <p:nvPr/>
          </p:nvSpPr>
          <p:spPr>
            <a:xfrm>
              <a:off x="11025233" y="110121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4" name="Google Shape;64;p13"/>
            <p:cNvSpPr/>
            <p:nvPr/>
          </p:nvSpPr>
          <p:spPr>
            <a:xfrm>
              <a:off x="10034469" y="27026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5" name="Google Shape;65;p13"/>
            <p:cNvSpPr/>
            <p:nvPr/>
          </p:nvSpPr>
          <p:spPr>
            <a:xfrm>
              <a:off x="10987379" y="219341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6" name="Google Shape;66;p13"/>
            <p:cNvSpPr/>
            <p:nvPr/>
          </p:nvSpPr>
          <p:spPr>
            <a:xfrm>
              <a:off x="10987379" y="327168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7" name="Google Shape;67;p13"/>
            <p:cNvSpPr/>
            <p:nvPr/>
          </p:nvSpPr>
          <p:spPr>
            <a:xfrm>
              <a:off x="10051553" y="163051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8" name="Google Shape;68;p13"/>
            <p:cNvSpPr/>
            <p:nvPr/>
          </p:nvSpPr>
          <p:spPr>
            <a:xfrm>
              <a:off x="8078098" y="369025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69" name="Google Shape;69;p13"/>
            <p:cNvSpPr/>
            <p:nvPr/>
          </p:nvSpPr>
          <p:spPr>
            <a:xfrm>
              <a:off x="9042231" y="317254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0" name="Google Shape;70;p13"/>
            <p:cNvSpPr/>
            <p:nvPr/>
          </p:nvSpPr>
          <p:spPr>
            <a:xfrm>
              <a:off x="9050672" y="429936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1" name="Google Shape;71;p13"/>
            <p:cNvSpPr/>
            <p:nvPr/>
          </p:nvSpPr>
          <p:spPr>
            <a:xfrm>
              <a:off x="10014805" y="375919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2" name="Google Shape;72;p13"/>
            <p:cNvSpPr/>
            <p:nvPr/>
          </p:nvSpPr>
          <p:spPr>
            <a:xfrm>
              <a:off x="10992948" y="432017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3" name="Google Shape;73;p13"/>
            <p:cNvSpPr/>
            <p:nvPr/>
          </p:nvSpPr>
          <p:spPr>
            <a:xfrm>
              <a:off x="10034468" y="482763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4" name="Google Shape;74;p13"/>
            <p:cNvSpPr/>
            <p:nvPr/>
          </p:nvSpPr>
          <p:spPr>
            <a:xfrm>
              <a:off x="9050671" y="53569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5" name="Google Shape;75;p13"/>
            <p:cNvSpPr/>
            <p:nvPr/>
          </p:nvSpPr>
          <p:spPr>
            <a:xfrm>
              <a:off x="10987378" y="536867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6" name="Google Shape;76;p13"/>
            <p:cNvSpPr/>
            <p:nvPr/>
          </p:nvSpPr>
          <p:spPr>
            <a:xfrm>
              <a:off x="10014805" y="590398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7" name="Google Shape;77;p13"/>
            <p:cNvSpPr/>
            <p:nvPr/>
          </p:nvSpPr>
          <p:spPr>
            <a:xfrm>
              <a:off x="8097762" y="265372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8" name="Google Shape;78;p13"/>
            <p:cNvSpPr/>
            <p:nvPr/>
          </p:nvSpPr>
          <p:spPr>
            <a:xfrm>
              <a:off x="8140161" y="45678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9" name="Google Shape;79;p13"/>
            <p:cNvSpPr/>
            <p:nvPr/>
          </p:nvSpPr>
          <p:spPr>
            <a:xfrm>
              <a:off x="9113841" y="-8234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0" name="Google Shape;80;p13"/>
            <p:cNvSpPr/>
            <p:nvPr/>
          </p:nvSpPr>
          <p:spPr>
            <a:xfrm>
              <a:off x="10108291" y="-54610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1" name="Google Shape;81;p13"/>
            <p:cNvSpPr/>
            <p:nvPr/>
          </p:nvSpPr>
          <p:spPr>
            <a:xfrm>
              <a:off x="11061201" y="-108523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2" name="Google Shape;82;p13"/>
            <p:cNvSpPr/>
            <p:nvPr/>
          </p:nvSpPr>
          <p:spPr>
            <a:xfrm>
              <a:off x="7140142" y="206641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3" name="Google Shape;83;p13"/>
            <p:cNvSpPr/>
            <p:nvPr/>
          </p:nvSpPr>
          <p:spPr>
            <a:xfrm>
              <a:off x="7115766" y="420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4" name="Google Shape;84;p13"/>
            <p:cNvSpPr/>
            <p:nvPr/>
          </p:nvSpPr>
          <p:spPr>
            <a:xfrm>
              <a:off x="7107325" y="315009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5" name="Google Shape;85;p13"/>
            <p:cNvSpPr/>
            <p:nvPr/>
          </p:nvSpPr>
          <p:spPr>
            <a:xfrm>
              <a:off x="7166481" y="101648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6" name="Google Shape;86;p13"/>
            <p:cNvSpPr/>
            <p:nvPr/>
          </p:nvSpPr>
          <p:spPr>
            <a:xfrm>
              <a:off x="6125434" y="260554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7" name="Google Shape;87;p13"/>
            <p:cNvSpPr/>
            <p:nvPr/>
          </p:nvSpPr>
          <p:spPr>
            <a:xfrm>
              <a:off x="6140143" y="149839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8" name="Google Shape;88;p13"/>
            <p:cNvSpPr/>
            <p:nvPr/>
          </p:nvSpPr>
          <p:spPr>
            <a:xfrm>
              <a:off x="8066874" y="47865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9" name="Google Shape;89;p13"/>
            <p:cNvSpPr/>
            <p:nvPr/>
          </p:nvSpPr>
          <p:spPr>
            <a:xfrm>
              <a:off x="7104542" y="529952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0" name="Google Shape;90;p13"/>
            <p:cNvSpPr/>
            <p:nvPr/>
          </p:nvSpPr>
          <p:spPr>
            <a:xfrm>
              <a:off x="8097761" y="587451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1" name="Google Shape;91;p13"/>
            <p:cNvSpPr/>
            <p:nvPr/>
          </p:nvSpPr>
          <p:spPr>
            <a:xfrm>
              <a:off x="12028694" y="-45479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2" name="Google Shape;92;p13"/>
            <p:cNvSpPr/>
            <p:nvPr/>
          </p:nvSpPr>
          <p:spPr>
            <a:xfrm>
              <a:off x="12028694" y="62348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3" name="Google Shape;93;p13"/>
            <p:cNvSpPr/>
            <p:nvPr/>
          </p:nvSpPr>
          <p:spPr>
            <a:xfrm>
              <a:off x="11990840" y="171568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4" name="Google Shape;94;p13"/>
            <p:cNvSpPr/>
            <p:nvPr/>
          </p:nvSpPr>
          <p:spPr>
            <a:xfrm>
              <a:off x="11990840" y="279395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5" name="Google Shape;95;p13"/>
            <p:cNvSpPr/>
            <p:nvPr/>
          </p:nvSpPr>
          <p:spPr>
            <a:xfrm>
              <a:off x="11996409" y="384244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6" name="Google Shape;96;p13"/>
            <p:cNvSpPr/>
            <p:nvPr/>
          </p:nvSpPr>
          <p:spPr>
            <a:xfrm>
              <a:off x="11990839" y="489093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7" name="Google Shape;97;p13"/>
            <p:cNvSpPr/>
            <p:nvPr/>
          </p:nvSpPr>
          <p:spPr>
            <a:xfrm>
              <a:off x="12064662" y="-156297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8" name="Google Shape;98;p13"/>
            <p:cNvSpPr/>
            <p:nvPr/>
          </p:nvSpPr>
          <p:spPr>
            <a:xfrm>
              <a:off x="6096000" y="476479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9" name="Google Shape;99;p13"/>
            <p:cNvSpPr/>
            <p:nvPr/>
          </p:nvSpPr>
          <p:spPr>
            <a:xfrm>
              <a:off x="7115765" y="63894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0" name="Google Shape;100;p13"/>
            <p:cNvSpPr/>
            <p:nvPr/>
          </p:nvSpPr>
          <p:spPr>
            <a:xfrm>
              <a:off x="11949711" y="597547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1" name="Google Shape;101;p13"/>
            <p:cNvSpPr/>
            <p:nvPr/>
          </p:nvSpPr>
          <p:spPr>
            <a:xfrm>
              <a:off x="10992948" y="650281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2" name="Google Shape;102;p13"/>
            <p:cNvSpPr/>
            <p:nvPr/>
          </p:nvSpPr>
          <p:spPr>
            <a:xfrm>
              <a:off x="10987378" y="755130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3" name="Google Shape;103;p13"/>
            <p:cNvSpPr/>
            <p:nvPr/>
          </p:nvSpPr>
          <p:spPr>
            <a:xfrm>
              <a:off x="6131968" y="365661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4" name="Google Shape;104;p13"/>
            <p:cNvSpPr/>
            <p:nvPr/>
          </p:nvSpPr>
          <p:spPr>
            <a:xfrm>
              <a:off x="9065214" y="646931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5" name="Google Shape;105;p13"/>
            <p:cNvSpPr/>
            <p:nvPr/>
          </p:nvSpPr>
          <p:spPr>
            <a:xfrm>
              <a:off x="7113489" y="748268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6" name="Google Shape;106;p13"/>
            <p:cNvSpPr/>
            <p:nvPr/>
          </p:nvSpPr>
          <p:spPr>
            <a:xfrm>
              <a:off x="8077723" y="806337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7" name="Google Shape;107;p13"/>
            <p:cNvSpPr/>
            <p:nvPr/>
          </p:nvSpPr>
          <p:spPr>
            <a:xfrm>
              <a:off x="7115766" y="862018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8" name="Google Shape;108;p13"/>
            <p:cNvSpPr/>
            <p:nvPr/>
          </p:nvSpPr>
          <p:spPr>
            <a:xfrm>
              <a:off x="9075023" y="865809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9" name="Google Shape;109;p13"/>
            <p:cNvSpPr/>
            <p:nvPr/>
          </p:nvSpPr>
          <p:spPr>
            <a:xfrm>
              <a:off x="8110789" y="700276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0" name="Google Shape;110;p13"/>
            <p:cNvSpPr/>
            <p:nvPr/>
          </p:nvSpPr>
          <p:spPr>
            <a:xfrm>
              <a:off x="9088730" y="754553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1" name="Google Shape;111;p13"/>
            <p:cNvSpPr/>
            <p:nvPr/>
          </p:nvSpPr>
          <p:spPr>
            <a:xfrm>
              <a:off x="10035983" y="701636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2" name="Google Shape;112;p13"/>
            <p:cNvSpPr/>
            <p:nvPr/>
          </p:nvSpPr>
          <p:spPr>
            <a:xfrm>
              <a:off x="12028694" y="70480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3" name="Google Shape;113;p13"/>
            <p:cNvSpPr/>
            <p:nvPr/>
          </p:nvSpPr>
          <p:spPr>
            <a:xfrm>
              <a:off x="10072323" y="815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4" name="Google Shape;114;p13"/>
            <p:cNvSpPr/>
            <p:nvPr/>
          </p:nvSpPr>
          <p:spPr>
            <a:xfrm>
              <a:off x="8107408" y="918943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5" name="Google Shape;115;p13"/>
            <p:cNvSpPr/>
            <p:nvPr/>
          </p:nvSpPr>
          <p:spPr>
            <a:xfrm>
              <a:off x="12118252" y="815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6" name="Google Shape;116;p13"/>
            <p:cNvSpPr/>
            <p:nvPr/>
          </p:nvSpPr>
          <p:spPr>
            <a:xfrm>
              <a:off x="10078463" y="923308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7" name="Google Shape;117;p13"/>
            <p:cNvSpPr/>
            <p:nvPr/>
          </p:nvSpPr>
          <p:spPr>
            <a:xfrm>
              <a:off x="9046626" y="976442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8" name="Google Shape;118;p13"/>
            <p:cNvSpPr/>
            <p:nvPr/>
          </p:nvSpPr>
          <p:spPr>
            <a:xfrm>
              <a:off x="11109954" y="868094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19" name="Google Shape;119;p13"/>
            <p:cNvSpPr/>
            <p:nvPr/>
          </p:nvSpPr>
          <p:spPr>
            <a:xfrm>
              <a:off x="6096000" y="58580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pic>
        <p:nvPicPr>
          <p:cNvPr descr="Robot arm - Free technology icons" id="120" name="Google Shape;120;p13"/>
          <p:cNvPicPr preferRelativeResize="0"/>
          <p:nvPr/>
        </p:nvPicPr>
        <p:blipFill rotWithShape="1">
          <a:blip r:embed="rId4">
            <a:alphaModFix/>
          </a:blip>
          <a:srcRect b="0" l="0" r="0" t="0"/>
          <a:stretch/>
        </p:blipFill>
        <p:spPr>
          <a:xfrm>
            <a:off x="123958" y="153033"/>
            <a:ext cx="817418" cy="81741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2"/>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Services</a:t>
            </a:r>
            <a:endParaRPr sz="3600">
              <a:solidFill>
                <a:srgbClr val="95001A"/>
              </a:solidFill>
              <a:latin typeface="Helvetica Neue"/>
              <a:ea typeface="Helvetica Neue"/>
              <a:cs typeface="Helvetica Neue"/>
              <a:sym typeface="Helvetica Neue"/>
            </a:endParaRPr>
          </a:p>
        </p:txBody>
      </p:sp>
      <p:pic>
        <p:nvPicPr>
          <p:cNvPr id="244" name="Google Shape;244;p22"/>
          <p:cNvPicPr preferRelativeResize="0"/>
          <p:nvPr/>
        </p:nvPicPr>
        <p:blipFill rotWithShape="1">
          <a:blip r:embed="rId3">
            <a:alphaModFix/>
          </a:blip>
          <a:srcRect b="3285" l="2346" r="8087" t="2303"/>
          <a:stretch/>
        </p:blipFill>
        <p:spPr>
          <a:xfrm>
            <a:off x="1527450" y="1017725"/>
            <a:ext cx="6089099" cy="3607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3"/>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Services</a:t>
            </a:r>
            <a:endParaRPr sz="3600">
              <a:solidFill>
                <a:srgbClr val="95001A"/>
              </a:solidFill>
              <a:latin typeface="Helvetica Neue"/>
              <a:ea typeface="Helvetica Neue"/>
              <a:cs typeface="Helvetica Neue"/>
              <a:sym typeface="Helvetica Neue"/>
            </a:endParaRPr>
          </a:p>
        </p:txBody>
      </p:sp>
      <p:sp>
        <p:nvSpPr>
          <p:cNvPr id="250" name="Google Shape;250;p23"/>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Related command line commands</a:t>
            </a:r>
            <a:endParaRPr sz="1800">
              <a:solidFill>
                <a:srgbClr val="44464B"/>
              </a:solidFill>
              <a:latin typeface="Helvetica Neue"/>
              <a:ea typeface="Helvetica Neue"/>
              <a:cs typeface="Helvetica Neue"/>
              <a:sym typeface="Helvetica Neue"/>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service list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service type &lt;service_name&gt;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service list -t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service find &lt;type_name&gt;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interface show &lt;type_name&gt;.srv</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service call &lt;service_name&gt; &lt;service_type&gt; &lt;arguments&gt;</a:t>
            </a:r>
            <a:endParaRPr>
              <a:solidFill>
                <a:srgbClr val="44464B"/>
              </a:solidFill>
              <a:highlight>
                <a:srgbClr val="E0E0E0"/>
              </a:highlight>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4"/>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Actions </a:t>
            </a:r>
            <a:endParaRPr sz="3600">
              <a:solidFill>
                <a:srgbClr val="95001A"/>
              </a:solidFill>
              <a:latin typeface="Helvetica Neue"/>
              <a:ea typeface="Helvetica Neue"/>
              <a:cs typeface="Helvetica Neue"/>
              <a:sym typeface="Helvetica Neue"/>
            </a:endParaRPr>
          </a:p>
        </p:txBody>
      </p:sp>
      <p:sp>
        <p:nvSpPr>
          <p:cNvPr id="256" name="Google Shape;256;p24"/>
          <p:cNvSpPr txBox="1"/>
          <p:nvPr/>
        </p:nvSpPr>
        <p:spPr>
          <a:xfrm>
            <a:off x="5185200" y="1152475"/>
            <a:ext cx="36471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200">
                <a:solidFill>
                  <a:srgbClr val="44464B"/>
                </a:solidFill>
                <a:latin typeface="Helvetica Neue"/>
                <a:ea typeface="Helvetica Neue"/>
                <a:cs typeface="Helvetica Neue"/>
                <a:sym typeface="Helvetica Neue"/>
              </a:rPr>
              <a:t>Actions are one of the communication types in ROS 2 and are intended for long running tasks. They consist of three parts: a goal, feedback, and a result.</a:t>
            </a:r>
            <a:endParaRPr sz="12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rPr lang="en" sz="1200">
                <a:solidFill>
                  <a:srgbClr val="44464B"/>
                </a:solidFill>
                <a:latin typeface="Helvetica Neue"/>
                <a:ea typeface="Helvetica Neue"/>
                <a:cs typeface="Helvetica Neue"/>
                <a:sym typeface="Helvetica Neue"/>
              </a:rPr>
              <a:t>Actions are built on topics and services. Their functionality is similar to services, except actions are preemptable (you can cancel them while executing). They also provide steady feedback, as opposed to services which return a single response.</a:t>
            </a:r>
            <a:endParaRPr sz="12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rPr lang="en" sz="1200">
                <a:solidFill>
                  <a:srgbClr val="44464B"/>
                </a:solidFill>
                <a:latin typeface="Helvetica Neue"/>
                <a:ea typeface="Helvetica Neue"/>
                <a:cs typeface="Helvetica Neue"/>
                <a:sym typeface="Helvetica Neue"/>
              </a:rPr>
              <a:t>Actions use a client-server model, similar to the publisher-subscriber model (described in the </a:t>
            </a:r>
            <a:r>
              <a:rPr lang="en" sz="1200" u="sng">
                <a:solidFill>
                  <a:srgbClr val="00144D"/>
                </a:solidFill>
                <a:latin typeface="Helvetica Neue"/>
                <a:ea typeface="Helvetica Neue"/>
                <a:cs typeface="Helvetica Neue"/>
                <a:sym typeface="Helvetica Neue"/>
                <a:hlinkClick r:id="rId3">
                  <a:extLst>
                    <a:ext uri="{A12FA001-AC4F-418D-AE19-62706E023703}">
                      <ahyp:hlinkClr val="tx"/>
                    </a:ext>
                  </a:extLst>
                </a:hlinkClick>
              </a:rPr>
              <a:t>topics tutorial</a:t>
            </a:r>
            <a:r>
              <a:rPr lang="en" sz="1200">
                <a:solidFill>
                  <a:srgbClr val="44464B"/>
                </a:solidFill>
                <a:latin typeface="Helvetica Neue"/>
                <a:ea typeface="Helvetica Neue"/>
                <a:cs typeface="Helvetica Neue"/>
                <a:sym typeface="Helvetica Neue"/>
              </a:rPr>
              <a:t>). An “action client” node sends a goal to an “action server” node that acknowledges the goal and returns a stream of feedback and a result.</a:t>
            </a:r>
            <a:endParaRPr sz="1200">
              <a:solidFill>
                <a:srgbClr val="44464B"/>
              </a:solidFill>
              <a:latin typeface="Helvetica Neue"/>
              <a:ea typeface="Helvetica Neue"/>
              <a:cs typeface="Helvetica Neue"/>
              <a:sym typeface="Helvetica Neue"/>
            </a:endParaRPr>
          </a:p>
        </p:txBody>
      </p:sp>
      <p:pic>
        <p:nvPicPr>
          <p:cNvPr id="257" name="Google Shape;257;p24"/>
          <p:cNvPicPr preferRelativeResize="0"/>
          <p:nvPr/>
        </p:nvPicPr>
        <p:blipFill>
          <a:blip r:embed="rId4">
            <a:alphaModFix/>
          </a:blip>
          <a:stretch>
            <a:fillRect/>
          </a:stretch>
        </p:blipFill>
        <p:spPr>
          <a:xfrm>
            <a:off x="311700" y="1506863"/>
            <a:ext cx="4817324" cy="2707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5"/>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Parameters </a:t>
            </a:r>
            <a:endParaRPr sz="3600">
              <a:solidFill>
                <a:srgbClr val="95001A"/>
              </a:solidFill>
              <a:latin typeface="Helvetica Neue"/>
              <a:ea typeface="Helvetica Neue"/>
              <a:cs typeface="Helvetica Neue"/>
              <a:sym typeface="Helvetica Neue"/>
            </a:endParaRPr>
          </a:p>
        </p:txBody>
      </p:sp>
      <p:sp>
        <p:nvSpPr>
          <p:cNvPr id="263" name="Google Shape;263;p25"/>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a:solidFill>
                  <a:srgbClr val="44464B"/>
                </a:solidFill>
                <a:latin typeface="Helvetica Neue"/>
                <a:ea typeface="Helvetica Neue"/>
                <a:cs typeface="Helvetica Neue"/>
                <a:sym typeface="Helvetica Neue"/>
              </a:rPr>
              <a:t>A parameter is a configuration value of a node. You can think of parameters as node settings. A node can store parameters as integers, floats, booleans, strings and lists. In ROS 2, each node maintains its own parameters. All parameters are dynamically reconfigurable, and built off of </a:t>
            </a:r>
            <a:r>
              <a:rPr lang="en" u="sng">
                <a:solidFill>
                  <a:srgbClr val="00144D"/>
                </a:solidFill>
                <a:latin typeface="Helvetica Neue"/>
                <a:ea typeface="Helvetica Neue"/>
                <a:cs typeface="Helvetica Neue"/>
                <a:sym typeface="Helvetica Neue"/>
                <a:hlinkClick r:id="rId3">
                  <a:extLst>
                    <a:ext uri="{A12FA001-AC4F-418D-AE19-62706E023703}">
                      <ahyp:hlinkClr val="tx"/>
                    </a:ext>
                  </a:extLst>
                </a:hlinkClick>
              </a:rPr>
              <a:t>ROS 2 services</a:t>
            </a:r>
            <a:r>
              <a:rPr lang="en">
                <a:solidFill>
                  <a:srgbClr val="44464B"/>
                </a:solidFill>
                <a:latin typeface="Helvetica Neue"/>
                <a:ea typeface="Helvetica Neue"/>
                <a:cs typeface="Helvetica Neue"/>
                <a:sym typeface="Helvetica Neue"/>
              </a:rPr>
              <a:t>.</a:t>
            </a:r>
            <a:endParaRPr>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t/>
            </a:r>
            <a:endParaRPr sz="12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rPr lang="en">
                <a:solidFill>
                  <a:srgbClr val="44464B"/>
                </a:solidFill>
                <a:latin typeface="Helvetica Neue"/>
                <a:ea typeface="Helvetica Neue"/>
                <a:cs typeface="Helvetica Neue"/>
                <a:sym typeface="Helvetica Neue"/>
              </a:rPr>
              <a:t>Related command line commands</a:t>
            </a:r>
            <a:endParaRPr>
              <a:solidFill>
                <a:srgbClr val="44464B"/>
              </a:solidFill>
              <a:latin typeface="Helvetica Neue"/>
              <a:ea typeface="Helvetica Neue"/>
              <a:cs typeface="Helvetica Neue"/>
              <a:sym typeface="Helvetica Neue"/>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param list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param get &lt;node_name&gt; &lt;parameter_name&gt;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param set &lt;node_name&gt; &lt;parameter_name&gt; &lt;value&gt;</a:t>
            </a:r>
            <a:endParaRPr>
              <a:solidFill>
                <a:srgbClr val="44464B"/>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t/>
            </a:r>
            <a:endParaRPr sz="12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rPr lang="en">
                <a:solidFill>
                  <a:srgbClr val="44464B"/>
                </a:solidFill>
                <a:latin typeface="Helvetica Neue"/>
                <a:ea typeface="Helvetica Neue"/>
                <a:cs typeface="Helvetica Neue"/>
                <a:sym typeface="Helvetica Neue"/>
              </a:rPr>
              <a:t>Could also use an yaml file to define the parameters.</a:t>
            </a:r>
            <a:endParaRPr>
              <a:solidFill>
                <a:srgbClr val="44464B"/>
              </a:solidFill>
              <a:latin typeface="Helvetica Neue"/>
              <a:ea typeface="Helvetica Neue"/>
              <a:cs typeface="Helvetica Neue"/>
              <a:sym typeface="Helvetica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6"/>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Parameters</a:t>
            </a:r>
            <a:endParaRPr sz="3600">
              <a:solidFill>
                <a:srgbClr val="95001A"/>
              </a:solidFill>
              <a:latin typeface="Helvetica Neue"/>
              <a:ea typeface="Helvetica Neue"/>
              <a:cs typeface="Helvetica Neue"/>
              <a:sym typeface="Helvetica Neue"/>
            </a:endParaRPr>
          </a:p>
        </p:txBody>
      </p:sp>
      <p:sp>
        <p:nvSpPr>
          <p:cNvPr id="269" name="Google Shape;269;p26"/>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406400" lvl="0" marL="457200" rtl="0" algn="l">
              <a:spcBef>
                <a:spcPts val="56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Parameters could also be set in either a launch file or a yaml file.</a:t>
            </a:r>
            <a:endParaRPr sz="2800">
              <a:solidFill>
                <a:srgbClr val="44464B"/>
              </a:solidFill>
              <a:latin typeface="Helvetica Neue"/>
              <a:ea typeface="Helvetica Neue"/>
              <a:cs typeface="Helvetica Neue"/>
              <a:sym typeface="Helvetica Neue"/>
            </a:endParaRPr>
          </a:p>
          <a:p>
            <a:pPr indent="-406400" lvl="0" marL="457200" rtl="0" algn="l">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Useful to have all parameters in one place while tuning.</a:t>
            </a:r>
            <a:endParaRPr sz="2800">
              <a:solidFill>
                <a:srgbClr val="44464B"/>
              </a:solidFill>
              <a:latin typeface="Helvetica Neue"/>
              <a:ea typeface="Helvetica Neue"/>
              <a:cs typeface="Helvetica Neue"/>
              <a:sym typeface="Helvetica Neue"/>
            </a:endParaRPr>
          </a:p>
          <a:p>
            <a:pPr indent="-406400" lvl="0" marL="457200" rtl="0" algn="l">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Set parameters for multiple nodes in one file.</a:t>
            </a:r>
            <a:endParaRPr sz="2800">
              <a:solidFill>
                <a:srgbClr val="44464B"/>
              </a:solidFill>
              <a:latin typeface="Helvetica Neue"/>
              <a:ea typeface="Helvetica Neue"/>
              <a:cs typeface="Helvetica Neue"/>
              <a:sym typeface="Helvetica Neue"/>
            </a:endParaRPr>
          </a:p>
          <a:p>
            <a:pPr indent="-406400" lvl="0" marL="457200" rtl="0" algn="l">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For a full length tutorial: </a:t>
            </a:r>
            <a:r>
              <a:rPr lang="en" sz="2800" u="sng">
                <a:solidFill>
                  <a:srgbClr val="00144D"/>
                </a:solidFill>
                <a:latin typeface="Helvetica Neue"/>
                <a:ea typeface="Helvetica Neue"/>
                <a:cs typeface="Helvetica Neue"/>
                <a:sym typeface="Helvetica Neue"/>
                <a:hlinkClick r:id="rId3">
                  <a:extLst>
                    <a:ext uri="{A12FA001-AC4F-418D-AE19-62706E023703}">
                      <ahyp:hlinkClr val="tx"/>
                    </a:ext>
                  </a:extLst>
                </a:hlinkClick>
              </a:rPr>
              <a:t>https://roboticsbackend.com/ros2-yaml-params/</a:t>
            </a:r>
            <a:endParaRPr sz="2800">
              <a:solidFill>
                <a:srgbClr val="44464B"/>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7"/>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Parameters</a:t>
            </a:r>
            <a:endParaRPr sz="3600">
              <a:solidFill>
                <a:srgbClr val="95001A"/>
              </a:solidFill>
              <a:latin typeface="Helvetica Neue"/>
              <a:ea typeface="Helvetica Neue"/>
              <a:cs typeface="Helvetica Neue"/>
              <a:sym typeface="Helvetica Neue"/>
            </a:endParaRPr>
          </a:p>
        </p:txBody>
      </p:sp>
      <p:sp>
        <p:nvSpPr>
          <p:cNvPr id="275" name="Google Shape;275;p27"/>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Getting ROS parameters programmatically:</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In a node, declare a parameter first</a:t>
            </a:r>
            <a:endParaRPr sz="1800">
              <a:solidFill>
                <a:srgbClr val="44464B"/>
              </a:solidFill>
              <a:latin typeface="Helvetica Neue"/>
              <a:ea typeface="Helvetica Neue"/>
              <a:cs typeface="Helvetica Neue"/>
              <a:sym typeface="Helvetica Neue"/>
            </a:endParaRPr>
          </a:p>
          <a:p>
            <a:pPr indent="-317500" lvl="1" marL="914400" rtl="0" algn="l">
              <a:spcBef>
                <a:spcPts val="0"/>
              </a:spcBef>
              <a:spcAft>
                <a:spcPts val="0"/>
              </a:spcAft>
              <a:buClr>
                <a:srgbClr val="00144D"/>
              </a:buClr>
              <a:buSzPts val="1400"/>
              <a:buFont typeface="Helvetica Neue"/>
              <a:buChar char="–"/>
            </a:pPr>
            <a:r>
              <a:rPr lang="en">
                <a:highlight>
                  <a:srgbClr val="FFFFFF"/>
                </a:highlight>
                <a:latin typeface="Courier New"/>
                <a:ea typeface="Courier New"/>
                <a:cs typeface="Courier New"/>
                <a:sym typeface="Courier New"/>
              </a:rPr>
              <a:t>self.</a:t>
            </a:r>
            <a:r>
              <a:rPr lang="en">
                <a:solidFill>
                  <a:srgbClr val="0086B3"/>
                </a:solidFill>
                <a:highlight>
                  <a:srgbClr val="FFFFFF"/>
                </a:highlight>
                <a:latin typeface="Courier New"/>
                <a:ea typeface="Courier New"/>
                <a:cs typeface="Courier New"/>
                <a:sym typeface="Courier New"/>
              </a:rPr>
              <a:t>declare_parameter</a:t>
            </a:r>
            <a:r>
              <a:rPr lang="en">
                <a:solidFill>
                  <a:srgbClr val="777777"/>
                </a:solidFill>
                <a:highlight>
                  <a:srgbClr val="FFFFFF"/>
                </a:highlight>
                <a:latin typeface="Courier New"/>
                <a:ea typeface="Courier New"/>
                <a:cs typeface="Courier New"/>
                <a:sym typeface="Courier New"/>
              </a:rPr>
              <a:t>(</a:t>
            </a:r>
            <a:r>
              <a:rPr lang="en">
                <a:solidFill>
                  <a:srgbClr val="DD1144"/>
                </a:solidFill>
                <a:highlight>
                  <a:srgbClr val="FFFFFF"/>
                </a:highlight>
                <a:latin typeface="Courier New"/>
                <a:ea typeface="Courier New"/>
                <a:cs typeface="Courier New"/>
                <a:sym typeface="Courier New"/>
              </a:rPr>
              <a:t>'my_param'</a:t>
            </a:r>
            <a:r>
              <a:rPr lang="en">
                <a:solidFill>
                  <a:srgbClr val="777777"/>
                </a:solidFill>
                <a:highlight>
                  <a:srgbClr val="FFFFFF"/>
                </a:highlight>
                <a:latin typeface="Courier New"/>
                <a:ea typeface="Courier New"/>
                <a:cs typeface="Courier New"/>
                <a:sym typeface="Courier New"/>
              </a:rPr>
              <a:t>)</a:t>
            </a:r>
            <a:endParaRPr>
              <a:solidFill>
                <a:srgbClr val="44464B"/>
              </a:solidFill>
              <a:latin typeface="Helvetica Neue"/>
              <a:ea typeface="Helvetica Neue"/>
              <a:cs typeface="Helvetica Neue"/>
              <a:sym typeface="Helvetica Neue"/>
            </a:endParaRPr>
          </a:p>
          <a:p>
            <a:pPr indent="-342900" lvl="0" marL="457200" rtl="0" algn="l">
              <a:spcBef>
                <a:spcPts val="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Then getting a parameter</a:t>
            </a:r>
            <a:endParaRPr sz="1800">
              <a:solidFill>
                <a:srgbClr val="44464B"/>
              </a:solidFill>
              <a:latin typeface="Helvetica Neue"/>
              <a:ea typeface="Helvetica Neue"/>
              <a:cs typeface="Helvetica Neue"/>
              <a:sym typeface="Helvetica Neue"/>
            </a:endParaRPr>
          </a:p>
          <a:p>
            <a:pPr indent="-317500" lvl="1" marL="914400" rtl="0" algn="l">
              <a:spcBef>
                <a:spcPts val="0"/>
              </a:spcBef>
              <a:spcAft>
                <a:spcPts val="0"/>
              </a:spcAft>
              <a:buClr>
                <a:srgbClr val="00144D"/>
              </a:buClr>
              <a:buSzPts val="1400"/>
              <a:buFont typeface="Helvetica Neue"/>
              <a:buChar char="–"/>
            </a:pPr>
            <a:r>
              <a:rPr lang="en">
                <a:highlight>
                  <a:srgbClr val="FFFFFF"/>
                </a:highlight>
                <a:latin typeface="Courier New"/>
                <a:ea typeface="Courier New"/>
                <a:cs typeface="Courier New"/>
                <a:sym typeface="Courier New"/>
              </a:rPr>
              <a:t>self.</a:t>
            </a:r>
            <a:r>
              <a:rPr lang="en">
                <a:solidFill>
                  <a:srgbClr val="0086B3"/>
                </a:solidFill>
                <a:highlight>
                  <a:srgbClr val="FFFFFF"/>
                </a:highlight>
                <a:latin typeface="Courier New"/>
                <a:ea typeface="Courier New"/>
                <a:cs typeface="Courier New"/>
                <a:sym typeface="Courier New"/>
              </a:rPr>
              <a:t>get_parameter</a:t>
            </a:r>
            <a:r>
              <a:rPr lang="en">
                <a:solidFill>
                  <a:srgbClr val="777777"/>
                </a:solidFill>
                <a:highlight>
                  <a:srgbClr val="FFFFFF"/>
                </a:highlight>
                <a:latin typeface="Courier New"/>
                <a:ea typeface="Courier New"/>
                <a:cs typeface="Courier New"/>
                <a:sym typeface="Courier New"/>
              </a:rPr>
              <a:t>(</a:t>
            </a:r>
            <a:r>
              <a:rPr lang="en">
                <a:solidFill>
                  <a:srgbClr val="DD1144"/>
                </a:solidFill>
                <a:highlight>
                  <a:srgbClr val="FFFFFF"/>
                </a:highlight>
                <a:latin typeface="Courier New"/>
                <a:ea typeface="Courier New"/>
                <a:cs typeface="Courier New"/>
                <a:sym typeface="Courier New"/>
              </a:rPr>
              <a:t>'my_param'</a:t>
            </a:r>
            <a:r>
              <a:rPr lang="en">
                <a:solidFill>
                  <a:srgbClr val="777777"/>
                </a:solidFill>
                <a:highlight>
                  <a:srgbClr val="FFFFFF"/>
                </a:highlight>
                <a:latin typeface="Courier New"/>
                <a:ea typeface="Courier New"/>
                <a:cs typeface="Courier New"/>
                <a:sym typeface="Courier New"/>
              </a:rPr>
              <a:t>)</a:t>
            </a:r>
            <a:endParaRPr>
              <a:solidFill>
                <a:srgbClr val="777777"/>
              </a:solidFill>
              <a:highlight>
                <a:srgbClr val="FFFFFF"/>
              </a:highlight>
              <a:latin typeface="Courier New"/>
              <a:ea typeface="Courier New"/>
              <a:cs typeface="Courier New"/>
              <a:sym typeface="Courier New"/>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You could also get multiple parameters at once</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Similar in C++</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For full tutorials on parameters see:</a:t>
            </a:r>
            <a:endParaRPr sz="1800">
              <a:solidFill>
                <a:srgbClr val="44464B"/>
              </a:solidFill>
              <a:latin typeface="Helvetica Neue"/>
              <a:ea typeface="Helvetica Neue"/>
              <a:cs typeface="Helvetica Neue"/>
              <a:sym typeface="Helvetica Neue"/>
            </a:endParaRPr>
          </a:p>
          <a:p>
            <a:pPr indent="-317500" lvl="1" marL="914400" rtl="0" algn="l">
              <a:spcBef>
                <a:spcPts val="480"/>
              </a:spcBef>
              <a:spcAft>
                <a:spcPts val="0"/>
              </a:spcAft>
              <a:buClr>
                <a:srgbClr val="00144D"/>
              </a:buClr>
              <a:buSzPts val="1400"/>
              <a:buFont typeface="Helvetica Neue"/>
              <a:buChar char="–"/>
            </a:pPr>
            <a:r>
              <a:rPr lang="en" u="sng">
                <a:solidFill>
                  <a:srgbClr val="00144D"/>
                </a:solidFill>
                <a:latin typeface="Helvetica Neue"/>
                <a:ea typeface="Helvetica Neue"/>
                <a:cs typeface="Helvetica Neue"/>
                <a:sym typeface="Helvetica Neue"/>
                <a:hlinkClick r:id="rId3">
                  <a:extLst>
                    <a:ext uri="{A12FA001-AC4F-418D-AE19-62706E023703}">
                      <ahyp:hlinkClr val="tx"/>
                    </a:ext>
                  </a:extLst>
                </a:hlinkClick>
              </a:rPr>
              <a:t>https://roboticsbackend.com/rclpy-params-tutorial-get-set-ros2-params-with-python/</a:t>
            </a:r>
            <a:endParaRPr>
              <a:solidFill>
                <a:srgbClr val="44464B"/>
              </a:solidFill>
              <a:latin typeface="Helvetica Neue"/>
              <a:ea typeface="Helvetica Neue"/>
              <a:cs typeface="Helvetica Neue"/>
              <a:sym typeface="Helvetica Neue"/>
            </a:endParaRPr>
          </a:p>
          <a:p>
            <a:pPr indent="-317500" lvl="1" marL="914400" rtl="0" algn="l">
              <a:spcBef>
                <a:spcPts val="480"/>
              </a:spcBef>
              <a:spcAft>
                <a:spcPts val="0"/>
              </a:spcAft>
              <a:buClr>
                <a:srgbClr val="00144D"/>
              </a:buClr>
              <a:buSzPts val="1400"/>
              <a:buFont typeface="Helvetica Neue"/>
              <a:buChar char="–"/>
            </a:pPr>
            <a:r>
              <a:rPr lang="en" u="sng">
                <a:solidFill>
                  <a:srgbClr val="00144D"/>
                </a:solidFill>
                <a:latin typeface="Helvetica Neue"/>
                <a:ea typeface="Helvetica Neue"/>
                <a:cs typeface="Helvetica Neue"/>
                <a:sym typeface="Helvetica Neue"/>
                <a:hlinkClick r:id="rId4">
                  <a:extLst>
                    <a:ext uri="{A12FA001-AC4F-418D-AE19-62706E023703}">
                      <ahyp:hlinkClr val="tx"/>
                    </a:ext>
                  </a:extLst>
                </a:hlinkClick>
              </a:rPr>
              <a:t>https://roboticsbackend.com/rclcpp-params-tutorial-get-set-ros2-params-with-cpp/</a:t>
            </a:r>
            <a:endParaRPr>
              <a:solidFill>
                <a:srgbClr val="44464B"/>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81" name="Google Shape;28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9"/>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Overlays and Underlays</a:t>
            </a:r>
            <a:endParaRPr sz="3600">
              <a:solidFill>
                <a:srgbClr val="95001A"/>
              </a:solidFill>
              <a:latin typeface="Helvetica Neue"/>
              <a:ea typeface="Helvetica Neue"/>
              <a:cs typeface="Helvetica Neue"/>
              <a:sym typeface="Helvetica Neue"/>
            </a:endParaRPr>
          </a:p>
        </p:txBody>
      </p:sp>
      <p:sp>
        <p:nvSpPr>
          <p:cNvPr id="287" name="Google Shape;287;p29"/>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323850" lvl="0" marL="457200" rtl="0" algn="l">
              <a:spcBef>
                <a:spcPts val="560"/>
              </a:spcBef>
              <a:spcAft>
                <a:spcPts val="0"/>
              </a:spcAft>
              <a:buClr>
                <a:srgbClr val="00144D"/>
              </a:buClr>
              <a:buSzPts val="1500"/>
              <a:buFont typeface="Helvetica Neue"/>
              <a:buChar char="•"/>
            </a:pPr>
            <a:r>
              <a:rPr lang="en" sz="1500">
                <a:solidFill>
                  <a:srgbClr val="44464B"/>
                </a:solidFill>
                <a:latin typeface="Helvetica Neue"/>
                <a:ea typeface="Helvetica Neue"/>
                <a:cs typeface="Helvetica Neue"/>
                <a:sym typeface="Helvetica Neue"/>
              </a:rPr>
              <a:t>We refer to the main ROS 2 environment as the </a:t>
            </a:r>
            <a:r>
              <a:rPr b="1" lang="en" sz="1500">
                <a:solidFill>
                  <a:srgbClr val="44464B"/>
                </a:solidFill>
                <a:latin typeface="Helvetica Neue"/>
                <a:ea typeface="Helvetica Neue"/>
                <a:cs typeface="Helvetica Neue"/>
                <a:sym typeface="Helvetica Neue"/>
              </a:rPr>
              <a:t>underlay</a:t>
            </a:r>
            <a:r>
              <a:rPr lang="en" sz="1500">
                <a:solidFill>
                  <a:srgbClr val="44464B"/>
                </a:solidFill>
                <a:latin typeface="Helvetica Neue"/>
                <a:ea typeface="Helvetica Neue"/>
                <a:cs typeface="Helvetica Neue"/>
                <a:sym typeface="Helvetica Neue"/>
              </a:rPr>
              <a:t>. This has all the necessary setup to run ROS 2. Your workspaces are referred to as </a:t>
            </a:r>
            <a:r>
              <a:rPr b="1" lang="en" sz="1500">
                <a:solidFill>
                  <a:srgbClr val="44464B"/>
                </a:solidFill>
                <a:latin typeface="Helvetica Neue"/>
                <a:ea typeface="Helvetica Neue"/>
                <a:cs typeface="Helvetica Neue"/>
                <a:sym typeface="Helvetica Neue"/>
              </a:rPr>
              <a:t>overlays</a:t>
            </a:r>
            <a:r>
              <a:rPr lang="en" sz="1500">
                <a:solidFill>
                  <a:srgbClr val="44464B"/>
                </a:solidFill>
                <a:latin typeface="Helvetica Neue"/>
                <a:ea typeface="Helvetica Neue"/>
                <a:cs typeface="Helvetica Neue"/>
                <a:sym typeface="Helvetica Neue"/>
              </a:rPr>
              <a:t>. By sourcing your overlays you get access to your packages on top of the base ROS 2 environment.</a:t>
            </a:r>
            <a:endParaRPr sz="1500">
              <a:solidFill>
                <a:srgbClr val="44464B"/>
              </a:solidFill>
              <a:latin typeface="Helvetica Neue"/>
              <a:ea typeface="Helvetica Neue"/>
              <a:cs typeface="Helvetica Neue"/>
              <a:sym typeface="Helvetica Neue"/>
            </a:endParaRPr>
          </a:p>
          <a:p>
            <a:pPr indent="-323850" lvl="0" marL="457200" rtl="0" algn="l">
              <a:spcBef>
                <a:spcPts val="0"/>
              </a:spcBef>
              <a:spcAft>
                <a:spcPts val="0"/>
              </a:spcAft>
              <a:buClr>
                <a:srgbClr val="00144D"/>
              </a:buClr>
              <a:buSzPts val="1500"/>
              <a:buFont typeface="Helvetica Neue"/>
              <a:buChar char="•"/>
            </a:pPr>
            <a:r>
              <a:rPr lang="en" sz="1500">
                <a:solidFill>
                  <a:srgbClr val="44464B"/>
                </a:solidFill>
                <a:latin typeface="Helvetica Neue"/>
                <a:ea typeface="Helvetica Neue"/>
                <a:cs typeface="Helvetica Neue"/>
                <a:sym typeface="Helvetica Neue"/>
              </a:rPr>
              <a:t>After building, in a new terminal, source the underlay by:</a:t>
            </a:r>
            <a:endParaRPr sz="1500">
              <a:solidFill>
                <a:srgbClr val="44464B"/>
              </a:solidFill>
              <a:latin typeface="Helvetica Neue"/>
              <a:ea typeface="Helvetica Neue"/>
              <a:cs typeface="Helvetica Neue"/>
              <a:sym typeface="Helvetica Neue"/>
            </a:endParaRPr>
          </a:p>
          <a:p>
            <a:pPr indent="-323850" lvl="1" marL="914400" rtl="0" algn="l">
              <a:spcBef>
                <a:spcPts val="0"/>
              </a:spcBef>
              <a:spcAft>
                <a:spcPts val="0"/>
              </a:spcAft>
              <a:buClr>
                <a:srgbClr val="00144D"/>
              </a:buClr>
              <a:buSzPts val="1500"/>
              <a:buFont typeface="Roboto Mono"/>
              <a:buChar char="–"/>
            </a:pPr>
            <a:r>
              <a:rPr lang="en" sz="1500">
                <a:solidFill>
                  <a:srgbClr val="44464B"/>
                </a:solidFill>
                <a:highlight>
                  <a:srgbClr val="E0E0E0"/>
                </a:highlight>
                <a:latin typeface="Roboto Mono"/>
                <a:ea typeface="Roboto Mono"/>
                <a:cs typeface="Roboto Mono"/>
                <a:sym typeface="Roboto Mono"/>
              </a:rPr>
              <a:t>$ source /opt/ros/humble/setup.bash</a:t>
            </a:r>
            <a:endParaRPr sz="1500">
              <a:solidFill>
                <a:srgbClr val="44464B"/>
              </a:solidFill>
              <a:highlight>
                <a:srgbClr val="E0E0E0"/>
              </a:highlight>
              <a:latin typeface="Roboto Mono"/>
              <a:ea typeface="Roboto Mono"/>
              <a:cs typeface="Roboto Mono"/>
              <a:sym typeface="Roboto Mono"/>
            </a:endParaRPr>
          </a:p>
          <a:p>
            <a:pPr indent="-323850" lvl="0" marL="457200" rtl="0" algn="l">
              <a:spcBef>
                <a:spcPts val="0"/>
              </a:spcBef>
              <a:spcAft>
                <a:spcPts val="0"/>
              </a:spcAft>
              <a:buClr>
                <a:srgbClr val="00144D"/>
              </a:buClr>
              <a:buSzPts val="1500"/>
              <a:buFont typeface="Gill Sans"/>
              <a:buChar char="•"/>
            </a:pPr>
            <a:r>
              <a:rPr lang="en" sz="1500">
                <a:solidFill>
                  <a:srgbClr val="44464B"/>
                </a:solidFill>
                <a:latin typeface="Helvetica Neue"/>
                <a:ea typeface="Helvetica Neue"/>
                <a:cs typeface="Helvetica Neue"/>
                <a:sym typeface="Helvetica Neue"/>
              </a:rPr>
              <a:t>And in the root of your desired workspace:</a:t>
            </a:r>
            <a:endParaRPr sz="1500">
              <a:solidFill>
                <a:srgbClr val="44464B"/>
              </a:solidFill>
              <a:latin typeface="Helvetica Neue"/>
              <a:ea typeface="Helvetica Neue"/>
              <a:cs typeface="Helvetica Neue"/>
              <a:sym typeface="Helvetica Neue"/>
            </a:endParaRPr>
          </a:p>
          <a:p>
            <a:pPr indent="-323850" lvl="1" marL="914400" rtl="0" algn="l">
              <a:spcBef>
                <a:spcPts val="0"/>
              </a:spcBef>
              <a:spcAft>
                <a:spcPts val="0"/>
              </a:spcAft>
              <a:buClr>
                <a:srgbClr val="00144D"/>
              </a:buClr>
              <a:buSzPts val="1500"/>
              <a:buFont typeface="Roboto Mono"/>
              <a:buChar char="–"/>
            </a:pPr>
            <a:r>
              <a:rPr lang="en" sz="1500">
                <a:solidFill>
                  <a:srgbClr val="44464B"/>
                </a:solidFill>
                <a:highlight>
                  <a:srgbClr val="E0E0E0"/>
                </a:highlight>
                <a:latin typeface="Roboto Mono"/>
                <a:ea typeface="Roboto Mono"/>
                <a:cs typeface="Roboto Mono"/>
                <a:sym typeface="Roboto Mono"/>
              </a:rPr>
              <a:t>$ cd &lt;your_workspace&gt;</a:t>
            </a:r>
            <a:endParaRPr sz="1500">
              <a:solidFill>
                <a:srgbClr val="44464B"/>
              </a:solidFill>
              <a:highlight>
                <a:srgbClr val="E0E0E0"/>
              </a:highlight>
              <a:latin typeface="Roboto Mono"/>
              <a:ea typeface="Roboto Mono"/>
              <a:cs typeface="Roboto Mono"/>
              <a:sym typeface="Roboto Mono"/>
            </a:endParaRPr>
          </a:p>
          <a:p>
            <a:pPr indent="-323850" lvl="1" marL="914400" rtl="0" algn="l">
              <a:spcBef>
                <a:spcPts val="0"/>
              </a:spcBef>
              <a:spcAft>
                <a:spcPts val="0"/>
              </a:spcAft>
              <a:buClr>
                <a:srgbClr val="00144D"/>
              </a:buClr>
              <a:buSzPts val="1500"/>
              <a:buFont typeface="Roboto Mono"/>
              <a:buChar char="–"/>
            </a:pPr>
            <a:r>
              <a:rPr lang="en" sz="1500">
                <a:solidFill>
                  <a:srgbClr val="44464B"/>
                </a:solidFill>
                <a:highlight>
                  <a:srgbClr val="E0E0E0"/>
                </a:highlight>
                <a:latin typeface="Roboto Mono"/>
                <a:ea typeface="Roboto Mono"/>
                <a:cs typeface="Roboto Mono"/>
                <a:sym typeface="Roboto Mono"/>
              </a:rPr>
              <a:t>$ source install/local_setup.bash</a:t>
            </a:r>
            <a:endParaRPr sz="1500">
              <a:solidFill>
                <a:srgbClr val="44464B"/>
              </a:solidFill>
              <a:highlight>
                <a:srgbClr val="E0E0E0"/>
              </a:highlight>
              <a:latin typeface="Roboto Mono"/>
              <a:ea typeface="Roboto Mono"/>
              <a:cs typeface="Roboto Mono"/>
              <a:sym typeface="Roboto Mono"/>
            </a:endParaRPr>
          </a:p>
          <a:p>
            <a:pPr indent="-323850" lvl="1" marL="914400" rtl="0" algn="l">
              <a:spcBef>
                <a:spcPts val="0"/>
              </a:spcBef>
              <a:spcAft>
                <a:spcPts val="0"/>
              </a:spcAft>
              <a:buClr>
                <a:srgbClr val="00144D"/>
              </a:buClr>
              <a:buSzPts val="1500"/>
              <a:buFont typeface="Gill Sans"/>
              <a:buChar char="–"/>
            </a:pPr>
            <a:r>
              <a:rPr lang="en" sz="1500">
                <a:solidFill>
                  <a:srgbClr val="44464B"/>
                </a:solidFill>
                <a:latin typeface="Helvetica Neue"/>
                <a:ea typeface="Helvetica Neue"/>
                <a:cs typeface="Helvetica Neue"/>
                <a:sym typeface="Helvetica Neue"/>
              </a:rPr>
              <a:t>Note that there’s also a </a:t>
            </a:r>
            <a:r>
              <a:rPr lang="en" sz="1500">
                <a:solidFill>
                  <a:srgbClr val="44464B"/>
                </a:solidFill>
                <a:highlight>
                  <a:srgbClr val="E0E0E0"/>
                </a:highlight>
                <a:latin typeface="Roboto Mono"/>
                <a:ea typeface="Roboto Mono"/>
                <a:cs typeface="Roboto Mono"/>
                <a:sym typeface="Roboto Mono"/>
              </a:rPr>
              <a:t>install/setup.bash</a:t>
            </a:r>
            <a:r>
              <a:rPr lang="en" sz="1500">
                <a:solidFill>
                  <a:srgbClr val="44464B"/>
                </a:solidFill>
                <a:latin typeface="Helvetica Neue"/>
                <a:ea typeface="Helvetica Neue"/>
                <a:cs typeface="Helvetica Neue"/>
                <a:sym typeface="Helvetica Neue"/>
              </a:rPr>
              <a:t> in your workspace. You can also source this instead. This is equivalent to sourcing both your workspace overlay and the underlay your workspace was created/built in.</a:t>
            </a:r>
            <a:endParaRPr sz="1500">
              <a:solidFill>
                <a:srgbClr val="44464B"/>
              </a:solidFill>
              <a:latin typeface="Helvetica Neue"/>
              <a:ea typeface="Helvetica Neue"/>
              <a:cs typeface="Helvetica Neue"/>
              <a:sym typeface="Helvetica Neue"/>
            </a:endParaRPr>
          </a:p>
          <a:p>
            <a:pPr indent="-323850" lvl="0" marL="457200" rtl="0" algn="l">
              <a:spcBef>
                <a:spcPts val="0"/>
              </a:spcBef>
              <a:spcAft>
                <a:spcPts val="0"/>
              </a:spcAft>
              <a:buClr>
                <a:srgbClr val="00144D"/>
              </a:buClr>
              <a:buSzPts val="1500"/>
              <a:buFont typeface="Helvetica Neue"/>
              <a:buChar char="•"/>
            </a:pPr>
            <a:r>
              <a:rPr lang="en" sz="1500">
                <a:solidFill>
                  <a:srgbClr val="44464B"/>
                </a:solidFill>
                <a:latin typeface="Helvetica Neue"/>
                <a:ea typeface="Helvetica Neue"/>
                <a:cs typeface="Helvetica Neue"/>
                <a:sym typeface="Helvetica Neue"/>
              </a:rPr>
              <a:t>You might be tempted to leave these sourcing commands in your bashrc. I highly recommend </a:t>
            </a:r>
            <a:r>
              <a:rPr b="1" lang="en" sz="1500">
                <a:solidFill>
                  <a:srgbClr val="44464B"/>
                </a:solidFill>
                <a:latin typeface="Helvetica Neue"/>
                <a:ea typeface="Helvetica Neue"/>
                <a:cs typeface="Helvetica Neue"/>
                <a:sym typeface="Helvetica Neue"/>
              </a:rPr>
              <a:t>against </a:t>
            </a:r>
            <a:r>
              <a:rPr lang="en" sz="1500">
                <a:solidFill>
                  <a:srgbClr val="44464B"/>
                </a:solidFill>
                <a:latin typeface="Helvetica Neue"/>
                <a:ea typeface="Helvetica Neue"/>
                <a:cs typeface="Helvetica Neue"/>
                <a:sym typeface="Helvetica Neue"/>
              </a:rPr>
              <a:t>it. I’ve seen too many times that a teammate working on a package wondering why their code isn’t working. And it ended up being </a:t>
            </a:r>
            <a:r>
              <a:rPr lang="en" sz="1500">
                <a:solidFill>
                  <a:srgbClr val="44464B"/>
                </a:solidFill>
                <a:highlight>
                  <a:srgbClr val="E0E0E0"/>
                </a:highlight>
                <a:latin typeface="Roboto Mono"/>
                <a:ea typeface="Roboto Mono"/>
                <a:cs typeface="Roboto Mono"/>
                <a:sym typeface="Roboto Mono"/>
              </a:rPr>
              <a:t>bashrc</a:t>
            </a:r>
            <a:r>
              <a:rPr lang="en" sz="1500">
                <a:solidFill>
                  <a:srgbClr val="44464B"/>
                </a:solidFill>
                <a:latin typeface="Helvetica Neue"/>
                <a:ea typeface="Helvetica Neue"/>
                <a:cs typeface="Helvetica Neue"/>
                <a:sym typeface="Helvetica Neue"/>
              </a:rPr>
              <a:t> sourcing the wrong overlay.</a:t>
            </a:r>
            <a:endParaRPr sz="1500">
              <a:solidFill>
                <a:srgbClr val="44464B"/>
              </a:solidFill>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0"/>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ROS 2 Packages</a:t>
            </a:r>
            <a:endParaRPr sz="3600">
              <a:solidFill>
                <a:srgbClr val="95001A"/>
              </a:solidFill>
              <a:latin typeface="Helvetica Neue"/>
              <a:ea typeface="Helvetica Neue"/>
              <a:cs typeface="Helvetica Neue"/>
              <a:sym typeface="Helvetica Neue"/>
            </a:endParaRPr>
          </a:p>
        </p:txBody>
      </p:sp>
      <p:sp>
        <p:nvSpPr>
          <p:cNvPr id="293" name="Google Shape;293;p30"/>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Python and CMake packages each have their own minimum requirements.</a:t>
            </a:r>
            <a:endParaRPr sz="1800">
              <a:solidFill>
                <a:srgbClr val="44464B"/>
              </a:solidFill>
              <a:latin typeface="Helvetica Neue"/>
              <a:ea typeface="Helvetica Neue"/>
              <a:cs typeface="Helvetica Neue"/>
              <a:sym typeface="Helvetica Neue"/>
            </a:endParaRPr>
          </a:p>
          <a:p>
            <a:pPr indent="-342900" lvl="0" marL="457200" rtl="0" algn="l">
              <a:spcBef>
                <a:spcPts val="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CMake packages:</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package.xml</a:t>
            </a:r>
            <a:r>
              <a:rPr lang="en" sz="1800">
                <a:solidFill>
                  <a:srgbClr val="44464B"/>
                </a:solidFill>
                <a:latin typeface="Helvetica Neue"/>
                <a:ea typeface="Helvetica Neue"/>
                <a:cs typeface="Helvetica Neue"/>
                <a:sym typeface="Helvetica Neue"/>
              </a:rPr>
              <a:t>: file containing meta info about the package</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CMakeLists.txt</a:t>
            </a:r>
            <a:r>
              <a:rPr lang="en" sz="1800">
                <a:solidFill>
                  <a:srgbClr val="44464B"/>
                </a:solidFill>
                <a:latin typeface="Helvetica Neue"/>
                <a:ea typeface="Helvetica Neue"/>
                <a:cs typeface="Helvetica Neue"/>
                <a:sym typeface="Helvetica Neue"/>
              </a:rPr>
              <a:t>: file describing how to build the code within the package</a:t>
            </a:r>
            <a:endParaRPr sz="1800">
              <a:solidFill>
                <a:srgbClr val="44464B"/>
              </a:solidFill>
              <a:latin typeface="Helvetica Neue"/>
              <a:ea typeface="Helvetica Neue"/>
              <a:cs typeface="Helvetica Neue"/>
              <a:sym typeface="Helvetica Neue"/>
            </a:endParaRPr>
          </a:p>
          <a:p>
            <a:pPr indent="-342900" lvl="0" marL="457200" rtl="0" algn="l">
              <a:spcBef>
                <a:spcPts val="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Python packages:</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package.xml</a:t>
            </a:r>
            <a:r>
              <a:rPr lang="en" sz="1800">
                <a:solidFill>
                  <a:srgbClr val="44464B"/>
                </a:solidFill>
                <a:latin typeface="Helvetica Neue"/>
                <a:ea typeface="Helvetica Neue"/>
                <a:cs typeface="Helvetica Neue"/>
                <a:sym typeface="Helvetica Neue"/>
              </a:rPr>
              <a:t>: file containing meta info about the package</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setup.py</a:t>
            </a:r>
            <a:r>
              <a:rPr lang="en" sz="1800">
                <a:solidFill>
                  <a:srgbClr val="44464B"/>
                </a:solidFill>
                <a:latin typeface="Helvetica Neue"/>
                <a:ea typeface="Helvetica Neue"/>
                <a:cs typeface="Helvetica Neue"/>
                <a:sym typeface="Helvetica Neue"/>
              </a:rPr>
              <a:t>: contains instructions for how to install the package</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setup.cfg</a:t>
            </a:r>
            <a:r>
              <a:rPr lang="en" sz="1800">
                <a:solidFill>
                  <a:srgbClr val="44464B"/>
                </a:solidFill>
                <a:latin typeface="Helvetica Neue"/>
                <a:ea typeface="Helvetica Neue"/>
                <a:cs typeface="Helvetica Neue"/>
                <a:sym typeface="Helvetica Neue"/>
              </a:rPr>
              <a:t>: required when a package has executables, so ros2 run can find them</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Helvetica Neue"/>
              <a:buChar char="–"/>
            </a:pPr>
            <a:r>
              <a:rPr lang="en" sz="1800">
                <a:solidFill>
                  <a:srgbClr val="44464B"/>
                </a:solidFill>
                <a:highlight>
                  <a:srgbClr val="E0E0E0"/>
                </a:highlight>
                <a:latin typeface="Roboto Mono"/>
                <a:ea typeface="Roboto Mono"/>
                <a:cs typeface="Roboto Mono"/>
                <a:sym typeface="Roboto Mono"/>
              </a:rPr>
              <a:t>/&lt;package_name&gt;</a:t>
            </a:r>
            <a:r>
              <a:rPr lang="en" sz="1800">
                <a:solidFill>
                  <a:srgbClr val="44464B"/>
                </a:solidFill>
                <a:latin typeface="Helvetica Neue"/>
                <a:ea typeface="Helvetica Neue"/>
                <a:cs typeface="Helvetica Neue"/>
                <a:sym typeface="Helvetica Neue"/>
              </a:rPr>
              <a:t>: a directory with the same name as your package, used by ROS 2 tools to find your package, contains </a:t>
            </a:r>
            <a:r>
              <a:rPr lang="en" sz="1800">
                <a:solidFill>
                  <a:srgbClr val="44464B"/>
                </a:solidFill>
                <a:highlight>
                  <a:srgbClr val="E0E0E0"/>
                </a:highlight>
                <a:latin typeface="Roboto Mono"/>
                <a:ea typeface="Roboto Mono"/>
                <a:cs typeface="Roboto Mono"/>
                <a:sym typeface="Roboto Mono"/>
              </a:rPr>
              <a:t>__init__.py</a:t>
            </a:r>
            <a:endParaRPr sz="1800">
              <a:solidFill>
                <a:srgbClr val="44464B"/>
              </a:solidFill>
              <a:highlight>
                <a:srgbClr val="E0E0E0"/>
              </a:highlight>
              <a:latin typeface="Roboto Mono"/>
              <a:ea typeface="Roboto Mono"/>
              <a:cs typeface="Roboto Mono"/>
              <a:sym typeface="Roboto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1"/>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ROS 2 Packages</a:t>
            </a:r>
            <a:endParaRPr sz="3600">
              <a:solidFill>
                <a:srgbClr val="95001A"/>
              </a:solidFill>
              <a:latin typeface="Helvetica Neue"/>
              <a:ea typeface="Helvetica Neue"/>
              <a:cs typeface="Helvetica Neue"/>
              <a:sym typeface="Helvetica Neue"/>
            </a:endParaRPr>
          </a:p>
        </p:txBody>
      </p:sp>
      <p:sp>
        <p:nvSpPr>
          <p:cNvPr id="299" name="Google Shape;299;p31"/>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The simplest package may have a file structure that looks like:</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CMake:</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Roboto Mono"/>
              <a:buChar char="–"/>
            </a:pPr>
            <a:r>
              <a:rPr lang="en" sz="1800">
                <a:solidFill>
                  <a:srgbClr val="44464B"/>
                </a:solidFill>
                <a:highlight>
                  <a:srgbClr val="E0E0E0"/>
                </a:highlight>
                <a:latin typeface="Roboto Mono"/>
                <a:ea typeface="Roboto Mono"/>
                <a:cs typeface="Roboto Mono"/>
                <a:sym typeface="Roboto Mono"/>
              </a:rPr>
              <a:t>my_package/</a:t>
            </a:r>
            <a:endParaRPr sz="1800">
              <a:solidFill>
                <a:srgbClr val="E0E0E0"/>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			</a:t>
            </a:r>
            <a:r>
              <a:rPr lang="en" sz="1800">
                <a:solidFill>
                  <a:srgbClr val="44464B"/>
                </a:solidFill>
                <a:highlight>
                  <a:srgbClr val="E0E0E0"/>
                </a:highlight>
                <a:latin typeface="Roboto Mono"/>
                <a:ea typeface="Roboto Mono"/>
                <a:cs typeface="Roboto Mono"/>
                <a:sym typeface="Roboto Mono"/>
              </a:rPr>
              <a:t>CMakeLists.txt</a:t>
            </a:r>
            <a:endParaRPr sz="1800">
              <a:solidFill>
                <a:srgbClr val="44464B"/>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rPr lang="en" sz="1800">
                <a:solidFill>
                  <a:srgbClr val="44464B"/>
                </a:solidFill>
                <a:latin typeface="Roboto Mono"/>
                <a:ea typeface="Roboto Mono"/>
                <a:cs typeface="Roboto Mono"/>
                <a:sym typeface="Roboto Mono"/>
              </a:rPr>
              <a:t>	</a:t>
            </a:r>
            <a:r>
              <a:rPr lang="en" sz="1800">
                <a:solidFill>
                  <a:srgbClr val="44464B"/>
                </a:solidFill>
                <a:highlight>
                  <a:srgbClr val="E0E0E0"/>
                </a:highlight>
                <a:latin typeface="Roboto Mono"/>
                <a:ea typeface="Roboto Mono"/>
                <a:cs typeface="Roboto Mono"/>
                <a:sym typeface="Roboto Mono"/>
              </a:rPr>
              <a:t>		package.xml</a:t>
            </a:r>
            <a:endParaRPr sz="1800">
              <a:solidFill>
                <a:srgbClr val="44464B"/>
              </a:solidFill>
              <a:highlight>
                <a:srgbClr val="E0E0E0"/>
              </a:highlight>
              <a:latin typeface="Roboto Mono"/>
              <a:ea typeface="Roboto Mono"/>
              <a:cs typeface="Roboto Mono"/>
              <a:sym typeface="Roboto Mono"/>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Python:</a:t>
            </a:r>
            <a:endParaRPr sz="1800">
              <a:solidFill>
                <a:srgbClr val="44464B"/>
              </a:solidFill>
              <a:latin typeface="Helvetica Neue"/>
              <a:ea typeface="Helvetica Neue"/>
              <a:cs typeface="Helvetica Neue"/>
              <a:sym typeface="Helvetica Neue"/>
            </a:endParaRPr>
          </a:p>
          <a:p>
            <a:pPr indent="-342900" lvl="1" marL="914400" rtl="0" algn="l">
              <a:spcBef>
                <a:spcPts val="0"/>
              </a:spcBef>
              <a:spcAft>
                <a:spcPts val="0"/>
              </a:spcAft>
              <a:buClr>
                <a:srgbClr val="00144D"/>
              </a:buClr>
              <a:buSzPts val="1800"/>
              <a:buFont typeface="Roboto Mono"/>
              <a:buChar char="–"/>
            </a:pPr>
            <a:r>
              <a:rPr lang="en" sz="1800">
                <a:solidFill>
                  <a:srgbClr val="44464B"/>
                </a:solidFill>
                <a:highlight>
                  <a:srgbClr val="E0E0E0"/>
                </a:highlight>
                <a:latin typeface="Roboto Mono"/>
                <a:ea typeface="Roboto Mono"/>
                <a:cs typeface="Roboto Mono"/>
                <a:sym typeface="Roboto Mono"/>
              </a:rPr>
              <a:t>my_package/</a:t>
            </a:r>
            <a:endParaRPr sz="1800">
              <a:solidFill>
                <a:srgbClr val="E0E0E0"/>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			</a:t>
            </a:r>
            <a:r>
              <a:rPr lang="en" sz="1800">
                <a:solidFill>
                  <a:srgbClr val="44464B"/>
                </a:solidFill>
                <a:highlight>
                  <a:srgbClr val="E0E0E0"/>
                </a:highlight>
                <a:latin typeface="Roboto Mono"/>
                <a:ea typeface="Roboto Mono"/>
                <a:cs typeface="Roboto Mono"/>
                <a:sym typeface="Roboto Mono"/>
              </a:rPr>
              <a:t>setup.py</a:t>
            </a:r>
            <a:endParaRPr sz="1800">
              <a:solidFill>
                <a:srgbClr val="44464B"/>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rPr lang="en" sz="1800">
                <a:solidFill>
                  <a:srgbClr val="44464B"/>
                </a:solidFill>
                <a:latin typeface="Roboto Mono"/>
                <a:ea typeface="Roboto Mono"/>
                <a:cs typeface="Roboto Mono"/>
                <a:sym typeface="Roboto Mono"/>
              </a:rPr>
              <a:t>	</a:t>
            </a:r>
            <a:r>
              <a:rPr lang="en" sz="1800">
                <a:solidFill>
                  <a:srgbClr val="44464B"/>
                </a:solidFill>
                <a:highlight>
                  <a:srgbClr val="E0E0E0"/>
                </a:highlight>
                <a:latin typeface="Roboto Mono"/>
                <a:ea typeface="Roboto Mono"/>
                <a:cs typeface="Roboto Mono"/>
                <a:sym typeface="Roboto Mono"/>
              </a:rPr>
              <a:t>		package.xml</a:t>
            </a:r>
            <a:endParaRPr sz="1800">
              <a:solidFill>
                <a:srgbClr val="44464B"/>
              </a:solidFill>
              <a:highlight>
                <a:srgbClr val="E0E0E0"/>
              </a:highlight>
              <a:latin typeface="Roboto Mono"/>
              <a:ea typeface="Roboto Mono"/>
              <a:cs typeface="Roboto Mono"/>
              <a:sym typeface="Roboto Mono"/>
            </a:endParaRPr>
          </a:p>
          <a:p>
            <a:pPr indent="0" lvl="0" marL="0" rtl="0" algn="l">
              <a:spcBef>
                <a:spcPts val="560"/>
              </a:spcBef>
              <a:spcAft>
                <a:spcPts val="0"/>
              </a:spcAft>
              <a:buNone/>
            </a:pPr>
            <a:r>
              <a:rPr lang="en" sz="1800">
                <a:solidFill>
                  <a:srgbClr val="44464B"/>
                </a:solidFill>
                <a:highlight>
                  <a:srgbClr val="E0E0E0"/>
                </a:highlight>
                <a:latin typeface="Roboto Mono"/>
                <a:ea typeface="Roboto Mono"/>
                <a:cs typeface="Roboto Mono"/>
                <a:sym typeface="Roboto Mono"/>
              </a:rPr>
              <a:t>			resource/my_package</a:t>
            </a:r>
            <a:endParaRPr sz="1800">
              <a:solidFill>
                <a:srgbClr val="44464B"/>
              </a:solidFill>
              <a:highlight>
                <a:srgbClr val="E0E0E0"/>
              </a:highlight>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4"/>
          <p:cNvSpPr/>
          <p:nvPr/>
        </p:nvSpPr>
        <p:spPr>
          <a:xfrm>
            <a:off x="-53875" y="0"/>
            <a:ext cx="9144000" cy="5143500"/>
          </a:xfrm>
          <a:prstGeom prst="rect">
            <a:avLst/>
          </a:prstGeom>
          <a:solidFill>
            <a:srgbClr val="9CC2E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26" name="Google Shape;126;p14"/>
          <p:cNvSpPr txBox="1"/>
          <p:nvPr/>
        </p:nvSpPr>
        <p:spPr>
          <a:xfrm>
            <a:off x="85475" y="1668575"/>
            <a:ext cx="5075700" cy="992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6000">
                <a:solidFill>
                  <a:srgbClr val="002060"/>
                </a:solidFill>
              </a:rPr>
              <a:t>ROS2 Basics</a:t>
            </a:r>
            <a:endParaRPr b="1" i="0" sz="6000" u="none" cap="none" strike="noStrike">
              <a:solidFill>
                <a:srgbClr val="002060"/>
              </a:solidFill>
              <a:latin typeface="Arial"/>
              <a:ea typeface="Arial"/>
              <a:cs typeface="Arial"/>
              <a:sym typeface="Arial"/>
            </a:endParaRPr>
          </a:p>
        </p:txBody>
      </p:sp>
      <p:cxnSp>
        <p:nvCxnSpPr>
          <p:cNvPr id="127" name="Google Shape;127;p14"/>
          <p:cNvCxnSpPr/>
          <p:nvPr/>
        </p:nvCxnSpPr>
        <p:spPr>
          <a:xfrm>
            <a:off x="318111" y="2615075"/>
            <a:ext cx="3474300" cy="0"/>
          </a:xfrm>
          <a:prstGeom prst="straightConnector1">
            <a:avLst/>
          </a:prstGeom>
          <a:noFill/>
          <a:ln cap="flat" cmpd="sng" w="38100">
            <a:solidFill>
              <a:srgbClr val="002060"/>
            </a:solidFill>
            <a:prstDash val="solid"/>
            <a:miter lim="800000"/>
            <a:headEnd len="sm" w="sm" type="none"/>
            <a:tailEnd len="sm" w="sm" type="none"/>
          </a:ln>
        </p:spPr>
      </p:cxnSp>
      <p:grpSp>
        <p:nvGrpSpPr>
          <p:cNvPr id="128" name="Google Shape;128;p14"/>
          <p:cNvGrpSpPr/>
          <p:nvPr/>
        </p:nvGrpSpPr>
        <p:grpSpPr>
          <a:xfrm>
            <a:off x="4569234" y="-4623857"/>
            <a:ext cx="5386764" cy="9247721"/>
            <a:chOff x="6096000" y="-1562970"/>
            <a:chExt cx="7182352" cy="12330294"/>
          </a:xfrm>
        </p:grpSpPr>
        <p:sp>
          <p:nvSpPr>
            <p:cNvPr id="129" name="Google Shape;129;p14"/>
            <p:cNvSpPr/>
            <p:nvPr/>
          </p:nvSpPr>
          <p:spPr>
            <a:xfrm>
              <a:off x="8124963" y="156496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0" name="Google Shape;130;p14"/>
            <p:cNvSpPr/>
            <p:nvPr/>
          </p:nvSpPr>
          <p:spPr>
            <a:xfrm>
              <a:off x="9077873" y="102583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1" name="Google Shape;131;p14"/>
            <p:cNvSpPr/>
            <p:nvPr/>
          </p:nvSpPr>
          <p:spPr>
            <a:xfrm>
              <a:off x="9077873" y="210410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2" name="Google Shape;132;p14"/>
            <p:cNvSpPr/>
            <p:nvPr/>
          </p:nvSpPr>
          <p:spPr>
            <a:xfrm>
              <a:off x="10072323" y="56207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3" name="Google Shape;133;p14"/>
            <p:cNvSpPr/>
            <p:nvPr/>
          </p:nvSpPr>
          <p:spPr>
            <a:xfrm>
              <a:off x="11025233" y="229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4" name="Google Shape;134;p14"/>
            <p:cNvSpPr/>
            <p:nvPr/>
          </p:nvSpPr>
          <p:spPr>
            <a:xfrm>
              <a:off x="11025233" y="110121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5" name="Google Shape;135;p14"/>
            <p:cNvSpPr/>
            <p:nvPr/>
          </p:nvSpPr>
          <p:spPr>
            <a:xfrm>
              <a:off x="10034469" y="27026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6" name="Google Shape;136;p14"/>
            <p:cNvSpPr/>
            <p:nvPr/>
          </p:nvSpPr>
          <p:spPr>
            <a:xfrm>
              <a:off x="10987379" y="219341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7" name="Google Shape;137;p14"/>
            <p:cNvSpPr/>
            <p:nvPr/>
          </p:nvSpPr>
          <p:spPr>
            <a:xfrm>
              <a:off x="10987379" y="327168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8" name="Google Shape;138;p14"/>
            <p:cNvSpPr/>
            <p:nvPr/>
          </p:nvSpPr>
          <p:spPr>
            <a:xfrm>
              <a:off x="10051553" y="163051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9" name="Google Shape;139;p14"/>
            <p:cNvSpPr/>
            <p:nvPr/>
          </p:nvSpPr>
          <p:spPr>
            <a:xfrm>
              <a:off x="8078098" y="369025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0" name="Google Shape;140;p14"/>
            <p:cNvSpPr/>
            <p:nvPr/>
          </p:nvSpPr>
          <p:spPr>
            <a:xfrm>
              <a:off x="9042231" y="317254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1" name="Google Shape;141;p14"/>
            <p:cNvSpPr/>
            <p:nvPr/>
          </p:nvSpPr>
          <p:spPr>
            <a:xfrm>
              <a:off x="9050672" y="429936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2" name="Google Shape;142;p14"/>
            <p:cNvSpPr/>
            <p:nvPr/>
          </p:nvSpPr>
          <p:spPr>
            <a:xfrm>
              <a:off x="10014805" y="375919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3" name="Google Shape;143;p14"/>
            <p:cNvSpPr/>
            <p:nvPr/>
          </p:nvSpPr>
          <p:spPr>
            <a:xfrm>
              <a:off x="10992948" y="432017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4" name="Google Shape;144;p14"/>
            <p:cNvSpPr/>
            <p:nvPr/>
          </p:nvSpPr>
          <p:spPr>
            <a:xfrm>
              <a:off x="10034468" y="482763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5" name="Google Shape;145;p14"/>
            <p:cNvSpPr/>
            <p:nvPr/>
          </p:nvSpPr>
          <p:spPr>
            <a:xfrm>
              <a:off x="9050671" y="53569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6" name="Google Shape;146;p14"/>
            <p:cNvSpPr/>
            <p:nvPr/>
          </p:nvSpPr>
          <p:spPr>
            <a:xfrm>
              <a:off x="10987378" y="536867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7" name="Google Shape;147;p14"/>
            <p:cNvSpPr/>
            <p:nvPr/>
          </p:nvSpPr>
          <p:spPr>
            <a:xfrm>
              <a:off x="10014805" y="590398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8" name="Google Shape;148;p14"/>
            <p:cNvSpPr/>
            <p:nvPr/>
          </p:nvSpPr>
          <p:spPr>
            <a:xfrm>
              <a:off x="8097762" y="265372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49" name="Google Shape;149;p14"/>
            <p:cNvSpPr/>
            <p:nvPr/>
          </p:nvSpPr>
          <p:spPr>
            <a:xfrm>
              <a:off x="8140161" y="45678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0" name="Google Shape;150;p14"/>
            <p:cNvSpPr/>
            <p:nvPr/>
          </p:nvSpPr>
          <p:spPr>
            <a:xfrm>
              <a:off x="9113841" y="-8234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1" name="Google Shape;151;p14"/>
            <p:cNvSpPr/>
            <p:nvPr/>
          </p:nvSpPr>
          <p:spPr>
            <a:xfrm>
              <a:off x="10108291" y="-54610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2" name="Google Shape;152;p14"/>
            <p:cNvSpPr/>
            <p:nvPr/>
          </p:nvSpPr>
          <p:spPr>
            <a:xfrm>
              <a:off x="11061201" y="-108523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3" name="Google Shape;153;p14"/>
            <p:cNvSpPr/>
            <p:nvPr/>
          </p:nvSpPr>
          <p:spPr>
            <a:xfrm>
              <a:off x="7140142" y="206641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4" name="Google Shape;154;p14"/>
            <p:cNvSpPr/>
            <p:nvPr/>
          </p:nvSpPr>
          <p:spPr>
            <a:xfrm>
              <a:off x="7115766" y="420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5" name="Google Shape;155;p14"/>
            <p:cNvSpPr/>
            <p:nvPr/>
          </p:nvSpPr>
          <p:spPr>
            <a:xfrm>
              <a:off x="7107325" y="315009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6" name="Google Shape;156;p14"/>
            <p:cNvSpPr/>
            <p:nvPr/>
          </p:nvSpPr>
          <p:spPr>
            <a:xfrm>
              <a:off x="7166481" y="101648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7" name="Google Shape;157;p14"/>
            <p:cNvSpPr/>
            <p:nvPr/>
          </p:nvSpPr>
          <p:spPr>
            <a:xfrm>
              <a:off x="6125434" y="260554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8" name="Google Shape;158;p14"/>
            <p:cNvSpPr/>
            <p:nvPr/>
          </p:nvSpPr>
          <p:spPr>
            <a:xfrm>
              <a:off x="6140143" y="149839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59" name="Google Shape;159;p14"/>
            <p:cNvSpPr/>
            <p:nvPr/>
          </p:nvSpPr>
          <p:spPr>
            <a:xfrm>
              <a:off x="8066874" y="47865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0" name="Google Shape;160;p14"/>
            <p:cNvSpPr/>
            <p:nvPr/>
          </p:nvSpPr>
          <p:spPr>
            <a:xfrm>
              <a:off x="7104542" y="529952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1" name="Google Shape;161;p14"/>
            <p:cNvSpPr/>
            <p:nvPr/>
          </p:nvSpPr>
          <p:spPr>
            <a:xfrm>
              <a:off x="8097761" y="587451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2" name="Google Shape;162;p14"/>
            <p:cNvSpPr/>
            <p:nvPr/>
          </p:nvSpPr>
          <p:spPr>
            <a:xfrm>
              <a:off x="12028694" y="-45479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3" name="Google Shape;163;p14"/>
            <p:cNvSpPr/>
            <p:nvPr/>
          </p:nvSpPr>
          <p:spPr>
            <a:xfrm>
              <a:off x="12028694" y="62348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4" name="Google Shape;164;p14"/>
            <p:cNvSpPr/>
            <p:nvPr/>
          </p:nvSpPr>
          <p:spPr>
            <a:xfrm>
              <a:off x="11990840" y="171568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5" name="Google Shape;165;p14"/>
            <p:cNvSpPr/>
            <p:nvPr/>
          </p:nvSpPr>
          <p:spPr>
            <a:xfrm>
              <a:off x="11990840" y="279395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6" name="Google Shape;166;p14"/>
            <p:cNvSpPr/>
            <p:nvPr/>
          </p:nvSpPr>
          <p:spPr>
            <a:xfrm>
              <a:off x="11996409" y="384244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7" name="Google Shape;167;p14"/>
            <p:cNvSpPr/>
            <p:nvPr/>
          </p:nvSpPr>
          <p:spPr>
            <a:xfrm>
              <a:off x="11990839" y="4890938"/>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8" name="Google Shape;168;p14"/>
            <p:cNvSpPr/>
            <p:nvPr/>
          </p:nvSpPr>
          <p:spPr>
            <a:xfrm>
              <a:off x="12064662" y="-156297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69" name="Google Shape;169;p14"/>
            <p:cNvSpPr/>
            <p:nvPr/>
          </p:nvSpPr>
          <p:spPr>
            <a:xfrm>
              <a:off x="6096000" y="476479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0" name="Google Shape;170;p14"/>
            <p:cNvSpPr/>
            <p:nvPr/>
          </p:nvSpPr>
          <p:spPr>
            <a:xfrm>
              <a:off x="7115765" y="63894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1" name="Google Shape;171;p14"/>
            <p:cNvSpPr/>
            <p:nvPr/>
          </p:nvSpPr>
          <p:spPr>
            <a:xfrm>
              <a:off x="11949711" y="597547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2" name="Google Shape;172;p14"/>
            <p:cNvSpPr/>
            <p:nvPr/>
          </p:nvSpPr>
          <p:spPr>
            <a:xfrm>
              <a:off x="10992948" y="650281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3" name="Google Shape;173;p14"/>
            <p:cNvSpPr/>
            <p:nvPr/>
          </p:nvSpPr>
          <p:spPr>
            <a:xfrm>
              <a:off x="10987378" y="755130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4" name="Google Shape;174;p14"/>
            <p:cNvSpPr/>
            <p:nvPr/>
          </p:nvSpPr>
          <p:spPr>
            <a:xfrm>
              <a:off x="6131968" y="365661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5" name="Google Shape;175;p14"/>
            <p:cNvSpPr/>
            <p:nvPr/>
          </p:nvSpPr>
          <p:spPr>
            <a:xfrm>
              <a:off x="9065214" y="6469319"/>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6" name="Google Shape;176;p14"/>
            <p:cNvSpPr/>
            <p:nvPr/>
          </p:nvSpPr>
          <p:spPr>
            <a:xfrm>
              <a:off x="7113489" y="748268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7" name="Google Shape;177;p14"/>
            <p:cNvSpPr/>
            <p:nvPr/>
          </p:nvSpPr>
          <p:spPr>
            <a:xfrm>
              <a:off x="8077723" y="8063375"/>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8" name="Google Shape;178;p14"/>
            <p:cNvSpPr/>
            <p:nvPr/>
          </p:nvSpPr>
          <p:spPr>
            <a:xfrm>
              <a:off x="7115766" y="8620183"/>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9" name="Google Shape;179;p14"/>
            <p:cNvSpPr/>
            <p:nvPr/>
          </p:nvSpPr>
          <p:spPr>
            <a:xfrm>
              <a:off x="9075023" y="865809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0" name="Google Shape;180;p14"/>
            <p:cNvSpPr/>
            <p:nvPr/>
          </p:nvSpPr>
          <p:spPr>
            <a:xfrm>
              <a:off x="8110789" y="700276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1" name="Google Shape;181;p14"/>
            <p:cNvSpPr/>
            <p:nvPr/>
          </p:nvSpPr>
          <p:spPr>
            <a:xfrm>
              <a:off x="9088730" y="754553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2" name="Google Shape;182;p14"/>
            <p:cNvSpPr/>
            <p:nvPr/>
          </p:nvSpPr>
          <p:spPr>
            <a:xfrm>
              <a:off x="10035983" y="7016367"/>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3" name="Google Shape;183;p14"/>
            <p:cNvSpPr/>
            <p:nvPr/>
          </p:nvSpPr>
          <p:spPr>
            <a:xfrm>
              <a:off x="12028694" y="7048042"/>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4" name="Google Shape;184;p14"/>
            <p:cNvSpPr/>
            <p:nvPr/>
          </p:nvSpPr>
          <p:spPr>
            <a:xfrm>
              <a:off x="10072323" y="815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5" name="Google Shape;185;p14"/>
            <p:cNvSpPr/>
            <p:nvPr/>
          </p:nvSpPr>
          <p:spPr>
            <a:xfrm>
              <a:off x="8107408" y="918943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6" name="Google Shape;186;p14"/>
            <p:cNvSpPr/>
            <p:nvPr/>
          </p:nvSpPr>
          <p:spPr>
            <a:xfrm>
              <a:off x="12118252" y="8153241"/>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7" name="Google Shape;187;p14"/>
            <p:cNvSpPr/>
            <p:nvPr/>
          </p:nvSpPr>
          <p:spPr>
            <a:xfrm>
              <a:off x="10078463" y="9233086"/>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8" name="Google Shape;188;p14"/>
            <p:cNvSpPr/>
            <p:nvPr/>
          </p:nvSpPr>
          <p:spPr>
            <a:xfrm>
              <a:off x="9046626" y="976442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89" name="Google Shape;189;p14"/>
            <p:cNvSpPr/>
            <p:nvPr/>
          </p:nvSpPr>
          <p:spPr>
            <a:xfrm>
              <a:off x="11109954" y="8680944"/>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90" name="Google Shape;190;p14"/>
            <p:cNvSpPr/>
            <p:nvPr/>
          </p:nvSpPr>
          <p:spPr>
            <a:xfrm>
              <a:off x="6096000" y="5858040"/>
              <a:ext cx="1160100" cy="1002900"/>
            </a:xfrm>
            <a:prstGeom prst="hexagon">
              <a:avLst>
                <a:gd fmla="val 25000" name="adj"/>
                <a:gd fmla="val 115470" name="vf"/>
              </a:avLst>
            </a:prstGeom>
            <a:blipFill rotWithShape="1">
              <a:blip r:embed="rId3">
                <a:alphaModFix/>
              </a:blip>
              <a:stretch>
                <a:fillRect b="0" l="0" r="0" t="0"/>
              </a:stretch>
            </a:blipFill>
            <a:ln cap="flat" cmpd="sng" w="12700">
              <a:solidFill>
                <a:srgbClr val="1C305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pic>
        <p:nvPicPr>
          <p:cNvPr descr="Robot arm - Free technology icons" id="191" name="Google Shape;191;p14"/>
          <p:cNvPicPr preferRelativeResize="0"/>
          <p:nvPr/>
        </p:nvPicPr>
        <p:blipFill rotWithShape="1">
          <a:blip r:embed="rId4">
            <a:alphaModFix/>
          </a:blip>
          <a:srcRect b="0" l="0" r="0" t="0"/>
          <a:stretch/>
        </p:blipFill>
        <p:spPr>
          <a:xfrm>
            <a:off x="123958" y="153033"/>
            <a:ext cx="817418" cy="81741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2"/>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ROS 2 Packages</a:t>
            </a:r>
            <a:endParaRPr sz="3600">
              <a:solidFill>
                <a:srgbClr val="95001A"/>
              </a:solidFill>
              <a:latin typeface="Helvetica Neue"/>
              <a:ea typeface="Helvetica Neue"/>
              <a:cs typeface="Helvetica Neue"/>
              <a:sym typeface="Helvetica Neue"/>
            </a:endParaRPr>
          </a:p>
        </p:txBody>
      </p:sp>
      <p:sp>
        <p:nvSpPr>
          <p:cNvPr id="305" name="Google Shape;305;p32"/>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387350" lvl="0" marL="457200" rtl="0" algn="l">
              <a:spcBef>
                <a:spcPts val="560"/>
              </a:spcBef>
              <a:spcAft>
                <a:spcPts val="0"/>
              </a:spcAft>
              <a:buClr>
                <a:srgbClr val="00144D"/>
              </a:buClr>
              <a:buSzPts val="2500"/>
              <a:buFont typeface="Helvetica Neue"/>
              <a:buChar char="•"/>
            </a:pPr>
            <a:r>
              <a:rPr lang="en" sz="2500">
                <a:solidFill>
                  <a:srgbClr val="44464B"/>
                </a:solidFill>
                <a:latin typeface="Helvetica Neue"/>
                <a:ea typeface="Helvetica Neue"/>
                <a:cs typeface="Helvetica Neue"/>
                <a:sym typeface="Helvetica Neue"/>
              </a:rPr>
              <a:t>A single workspace can contain as many packages as you want, each in their own folder. You can also have packages of different build types in one workspace (CMake, Python, etc.). You cannot have nested packages.</a:t>
            </a:r>
            <a:endParaRPr sz="2500">
              <a:solidFill>
                <a:srgbClr val="44464B"/>
              </a:solidFill>
              <a:latin typeface="Helvetica Neue"/>
              <a:ea typeface="Helvetica Neue"/>
              <a:cs typeface="Helvetica Neue"/>
              <a:sym typeface="Helvetica Neue"/>
            </a:endParaRPr>
          </a:p>
          <a:p>
            <a:pPr indent="-387350" lvl="0" marL="457200" rtl="0" algn="l">
              <a:spcBef>
                <a:spcPts val="560"/>
              </a:spcBef>
              <a:spcAft>
                <a:spcPts val="0"/>
              </a:spcAft>
              <a:buClr>
                <a:srgbClr val="00144D"/>
              </a:buClr>
              <a:buSzPts val="2500"/>
              <a:buFont typeface="Helvetica Neue"/>
              <a:buChar char="•"/>
            </a:pPr>
            <a:r>
              <a:rPr lang="en" sz="2500">
                <a:solidFill>
                  <a:srgbClr val="44464B"/>
                </a:solidFill>
                <a:latin typeface="Helvetica Neue"/>
                <a:ea typeface="Helvetica Neue"/>
                <a:cs typeface="Helvetica Neue"/>
                <a:sym typeface="Helvetica Neue"/>
              </a:rPr>
              <a:t>Best practice is to have a src folder within your workspace, and to create your packages in there. This keeps the top level of the workspace “clean”.</a:t>
            </a:r>
            <a:endParaRPr sz="2500">
              <a:solidFill>
                <a:srgbClr val="44464B"/>
              </a:solidFill>
              <a:latin typeface="Helvetica Neue"/>
              <a:ea typeface="Helvetica Neue"/>
              <a:cs typeface="Helvetica Neue"/>
              <a:sym typeface="Helvetica Neu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3"/>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ROS 2 Packages</a:t>
            </a:r>
            <a:endParaRPr sz="3600">
              <a:solidFill>
                <a:srgbClr val="95001A"/>
              </a:solidFill>
              <a:latin typeface="Helvetica Neue"/>
              <a:ea typeface="Helvetica Neue"/>
              <a:cs typeface="Helvetica Neue"/>
              <a:sym typeface="Helvetica Neue"/>
            </a:endParaRPr>
          </a:p>
        </p:txBody>
      </p:sp>
      <p:sp>
        <p:nvSpPr>
          <p:cNvPr id="311" name="Google Shape;311;p33"/>
          <p:cNvSpPr txBox="1"/>
          <p:nvPr/>
        </p:nvSpPr>
        <p:spPr>
          <a:xfrm>
            <a:off x="4910250" y="1137050"/>
            <a:ext cx="2981100" cy="34164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workspace_folder/</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src/</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package_1/</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CMakeLists.txt</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package.xml</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package_2/</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setup.py</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package.xml</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resource/package_2</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package_n/</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CMakeLists.txt</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rPr lang="en" sz="1000">
                <a:solidFill>
                  <a:srgbClr val="44464B"/>
                </a:solidFill>
                <a:latin typeface="Roboto Mono"/>
                <a:ea typeface="Roboto Mono"/>
                <a:cs typeface="Roboto Mono"/>
                <a:sym typeface="Roboto Mono"/>
              </a:rPr>
              <a:t>          package.xml</a:t>
            </a:r>
            <a:endParaRPr sz="1000">
              <a:solidFill>
                <a:srgbClr val="44464B"/>
              </a:solidFill>
              <a:latin typeface="Roboto Mono"/>
              <a:ea typeface="Roboto Mono"/>
              <a:cs typeface="Roboto Mono"/>
              <a:sym typeface="Roboto Mono"/>
            </a:endParaRPr>
          </a:p>
          <a:p>
            <a:pPr indent="0" lvl="0" marL="0" rtl="0" algn="l">
              <a:spcBef>
                <a:spcPts val="560"/>
              </a:spcBef>
              <a:spcAft>
                <a:spcPts val="0"/>
              </a:spcAft>
              <a:buNone/>
            </a:pPr>
            <a:r>
              <a:t/>
            </a:r>
            <a:endParaRPr sz="1000">
              <a:solidFill>
                <a:srgbClr val="44464B"/>
              </a:solidFill>
              <a:latin typeface="Helvetica Neue"/>
              <a:ea typeface="Helvetica Neue"/>
              <a:cs typeface="Helvetica Neue"/>
              <a:sym typeface="Helvetica Neue"/>
            </a:endParaRPr>
          </a:p>
        </p:txBody>
      </p:sp>
      <p:sp>
        <p:nvSpPr>
          <p:cNvPr id="312" name="Google Shape;312;p33"/>
          <p:cNvSpPr txBox="1"/>
          <p:nvPr/>
        </p:nvSpPr>
        <p:spPr>
          <a:xfrm>
            <a:off x="311700" y="1137050"/>
            <a:ext cx="4515600" cy="9234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lang="en" sz="2400">
                <a:solidFill>
                  <a:srgbClr val="44464B"/>
                </a:solidFill>
                <a:latin typeface="Gill Sans"/>
                <a:ea typeface="Gill Sans"/>
                <a:cs typeface="Gill Sans"/>
                <a:sym typeface="Gill Sans"/>
              </a:rPr>
              <a:t>A workspace with multiple packages might look like this:</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4"/>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ROS 2 Packages</a:t>
            </a:r>
            <a:endParaRPr sz="3600">
              <a:solidFill>
                <a:srgbClr val="95001A"/>
              </a:solidFill>
              <a:latin typeface="Helvetica Neue"/>
              <a:ea typeface="Helvetica Neue"/>
              <a:cs typeface="Helvetica Neue"/>
              <a:sym typeface="Helvetica Neue"/>
            </a:endParaRPr>
          </a:p>
        </p:txBody>
      </p:sp>
      <p:sp>
        <p:nvSpPr>
          <p:cNvPr id="318" name="Google Shape;318;p34"/>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406400" lvl="0" marL="457200" rtl="0" algn="l">
              <a:spcBef>
                <a:spcPts val="56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Creating a package:</a:t>
            </a:r>
            <a:endParaRPr sz="2800">
              <a:solidFill>
                <a:srgbClr val="44464B"/>
              </a:solidFill>
              <a:latin typeface="Helvetica Neue"/>
              <a:ea typeface="Helvetica Neue"/>
              <a:cs typeface="Helvetica Neue"/>
              <a:sym typeface="Helvetica Neue"/>
            </a:endParaRPr>
          </a:p>
          <a:p>
            <a:pPr indent="-381000" lvl="1" marL="914400" rtl="0" algn="l">
              <a:spcBef>
                <a:spcPts val="0"/>
              </a:spcBef>
              <a:spcAft>
                <a:spcPts val="0"/>
              </a:spcAft>
              <a:buClr>
                <a:srgbClr val="00144D"/>
              </a:buClr>
              <a:buSzPts val="2400"/>
              <a:buFont typeface="Roboto Mono"/>
              <a:buChar char="–"/>
            </a:pPr>
            <a:r>
              <a:rPr lang="en" sz="2400">
                <a:solidFill>
                  <a:srgbClr val="44464B"/>
                </a:solidFill>
                <a:highlight>
                  <a:srgbClr val="E0E0E0"/>
                </a:highlight>
                <a:latin typeface="Roboto Mono"/>
                <a:ea typeface="Roboto Mono"/>
                <a:cs typeface="Roboto Mono"/>
                <a:sym typeface="Roboto Mono"/>
              </a:rPr>
              <a:t>$ cd &lt;your_workspace&gt;/src</a:t>
            </a:r>
            <a:endParaRPr sz="2400">
              <a:solidFill>
                <a:srgbClr val="44464B"/>
              </a:solidFill>
              <a:highlight>
                <a:srgbClr val="E0E0E0"/>
              </a:highlight>
              <a:latin typeface="Roboto Mono"/>
              <a:ea typeface="Roboto Mono"/>
              <a:cs typeface="Roboto Mono"/>
              <a:sym typeface="Roboto Mono"/>
            </a:endParaRPr>
          </a:p>
          <a:p>
            <a:pPr indent="-381000" lvl="1" marL="914400" rtl="0" algn="l">
              <a:spcBef>
                <a:spcPts val="0"/>
              </a:spcBef>
              <a:spcAft>
                <a:spcPts val="0"/>
              </a:spcAft>
              <a:buClr>
                <a:srgbClr val="00144D"/>
              </a:buClr>
              <a:buSzPts val="2400"/>
              <a:buFont typeface="Helvetica Neue"/>
              <a:buChar char="–"/>
            </a:pPr>
            <a:r>
              <a:rPr lang="en" sz="2400">
                <a:solidFill>
                  <a:srgbClr val="44464B"/>
                </a:solidFill>
                <a:latin typeface="Helvetica Neue"/>
                <a:ea typeface="Helvetica Neue"/>
                <a:cs typeface="Helvetica Neue"/>
                <a:sym typeface="Helvetica Neue"/>
              </a:rPr>
              <a:t>(Python packages): </a:t>
            </a:r>
            <a:r>
              <a:rPr lang="en" sz="2400">
                <a:solidFill>
                  <a:srgbClr val="44464B"/>
                </a:solidFill>
                <a:highlight>
                  <a:srgbClr val="E0E0E0"/>
                </a:highlight>
                <a:latin typeface="Roboto Mono"/>
                <a:ea typeface="Roboto Mono"/>
                <a:cs typeface="Roboto Mono"/>
                <a:sym typeface="Roboto Mono"/>
              </a:rPr>
              <a:t>$ ros2 pkg create --build-type ament_python &lt;package_name&gt;</a:t>
            </a:r>
            <a:br>
              <a:rPr lang="en" sz="2400">
                <a:solidFill>
                  <a:srgbClr val="44464B"/>
                </a:solidFill>
                <a:highlight>
                  <a:srgbClr val="E0E0E0"/>
                </a:highlight>
                <a:latin typeface="Roboto Mono"/>
                <a:ea typeface="Roboto Mono"/>
                <a:cs typeface="Roboto Mono"/>
                <a:sym typeface="Roboto Mono"/>
              </a:rPr>
            </a:br>
            <a:endParaRPr sz="2400">
              <a:solidFill>
                <a:srgbClr val="44464B"/>
              </a:solidFill>
              <a:highlight>
                <a:srgbClr val="E0E0E0"/>
              </a:highlight>
              <a:latin typeface="Roboto Mono"/>
              <a:ea typeface="Roboto Mono"/>
              <a:cs typeface="Roboto Mono"/>
              <a:sym typeface="Roboto Mono"/>
            </a:endParaRPr>
          </a:p>
          <a:p>
            <a:pPr indent="-381000" lvl="1" marL="914400" rtl="0" algn="l">
              <a:spcBef>
                <a:spcPts val="0"/>
              </a:spcBef>
              <a:spcAft>
                <a:spcPts val="0"/>
              </a:spcAft>
              <a:buClr>
                <a:srgbClr val="00144D"/>
              </a:buClr>
              <a:buSzPts val="2400"/>
              <a:buFont typeface="Helvetica Neue"/>
              <a:buChar char="–"/>
            </a:pPr>
            <a:r>
              <a:rPr lang="en" sz="2400">
                <a:solidFill>
                  <a:srgbClr val="44464B"/>
                </a:solidFill>
                <a:latin typeface="Helvetica Neue"/>
                <a:ea typeface="Helvetica Neue"/>
                <a:cs typeface="Helvetica Neue"/>
                <a:sym typeface="Helvetica Neue"/>
              </a:rPr>
              <a:t>(CMake packages): </a:t>
            </a:r>
            <a:r>
              <a:rPr lang="en" sz="2400">
                <a:solidFill>
                  <a:srgbClr val="44464B"/>
                </a:solidFill>
                <a:highlight>
                  <a:srgbClr val="E0E0E0"/>
                </a:highlight>
                <a:latin typeface="Roboto Mono"/>
                <a:ea typeface="Roboto Mono"/>
                <a:cs typeface="Roboto Mono"/>
                <a:sym typeface="Roboto Mono"/>
              </a:rPr>
              <a:t>$ ros2 pkg create --build-type ament_cmake &lt;package_name&gt;</a:t>
            </a:r>
            <a:endParaRPr sz="2400">
              <a:solidFill>
                <a:srgbClr val="44464B"/>
              </a:solidFill>
              <a:latin typeface="Helvetica Neue"/>
              <a:ea typeface="Helvetica Neue"/>
              <a:cs typeface="Helvetica Neue"/>
              <a:sym typeface="Helvetica Neu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5"/>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Package contents</a:t>
            </a:r>
            <a:endParaRPr sz="3600">
              <a:solidFill>
                <a:srgbClr val="95001A"/>
              </a:solidFill>
              <a:latin typeface="Helvetica Neue"/>
              <a:ea typeface="Helvetica Neue"/>
              <a:cs typeface="Helvetica Neue"/>
              <a:sym typeface="Helvetica Neue"/>
            </a:endParaRPr>
          </a:p>
        </p:txBody>
      </p:sp>
      <p:sp>
        <p:nvSpPr>
          <p:cNvPr id="324" name="Google Shape;324;p35"/>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355600" lvl="0" marL="457200" rtl="0" algn="l">
              <a:spcBef>
                <a:spcPts val="560"/>
              </a:spcBef>
              <a:spcAft>
                <a:spcPts val="0"/>
              </a:spcAft>
              <a:buClr>
                <a:srgbClr val="00144D"/>
              </a:buClr>
              <a:buSzPts val="2000"/>
              <a:buFont typeface="Helvetica Neue"/>
              <a:buChar char="•"/>
            </a:pPr>
            <a:r>
              <a:rPr lang="en" sz="2000">
                <a:solidFill>
                  <a:srgbClr val="44464B"/>
                </a:solidFill>
                <a:latin typeface="Helvetica Neue"/>
                <a:ea typeface="Helvetica Neue"/>
                <a:cs typeface="Helvetica Neue"/>
                <a:sym typeface="Helvetica Neue"/>
              </a:rPr>
              <a:t>CMake packages</a:t>
            </a:r>
            <a:endParaRPr sz="2000">
              <a:solidFill>
                <a:srgbClr val="44464B"/>
              </a:solidFill>
              <a:latin typeface="Helvetica Neue"/>
              <a:ea typeface="Helvetica Neue"/>
              <a:cs typeface="Helvetica Neue"/>
              <a:sym typeface="Helvetica Neue"/>
            </a:endParaRPr>
          </a:p>
          <a:p>
            <a:pPr indent="-355600" lvl="1" marL="914400" rtl="0" algn="l">
              <a:spcBef>
                <a:spcPts val="0"/>
              </a:spcBef>
              <a:spcAft>
                <a:spcPts val="0"/>
              </a:spcAft>
              <a:buClr>
                <a:srgbClr val="00144D"/>
              </a:buClr>
              <a:buSzPts val="2000"/>
              <a:buFont typeface="Roboto Mono"/>
              <a:buChar char="–"/>
            </a:pPr>
            <a:r>
              <a:rPr lang="en" sz="2000">
                <a:solidFill>
                  <a:srgbClr val="44464B"/>
                </a:solidFill>
                <a:highlight>
                  <a:srgbClr val="E0E0E0"/>
                </a:highlight>
                <a:latin typeface="Roboto Mono"/>
                <a:ea typeface="Roboto Mono"/>
                <a:cs typeface="Roboto Mono"/>
                <a:sym typeface="Roboto Mono"/>
              </a:rPr>
              <a:t>CMakeLists.txt, include, package.xml, src</a:t>
            </a:r>
            <a:endParaRPr sz="2000">
              <a:solidFill>
                <a:srgbClr val="44464B"/>
              </a:solidFill>
              <a:highlight>
                <a:srgbClr val="E0E0E0"/>
              </a:highlight>
              <a:latin typeface="Roboto Mono"/>
              <a:ea typeface="Roboto Mono"/>
              <a:cs typeface="Roboto Mono"/>
              <a:sym typeface="Roboto Mono"/>
            </a:endParaRPr>
          </a:p>
          <a:p>
            <a:pPr indent="-355600" lvl="1" marL="914400" rtl="0" algn="l">
              <a:spcBef>
                <a:spcPts val="0"/>
              </a:spcBef>
              <a:spcAft>
                <a:spcPts val="0"/>
              </a:spcAft>
              <a:buClr>
                <a:srgbClr val="00144D"/>
              </a:buClr>
              <a:buSzPts val="2000"/>
              <a:buFont typeface="Helvetica Neue"/>
              <a:buChar char="–"/>
            </a:pPr>
            <a:r>
              <a:rPr lang="en" sz="2000">
                <a:solidFill>
                  <a:srgbClr val="44464B"/>
                </a:solidFill>
                <a:latin typeface="Helvetica Neue"/>
                <a:ea typeface="Helvetica Neue"/>
                <a:cs typeface="Helvetica Neue"/>
                <a:sym typeface="Helvetica Neue"/>
              </a:rPr>
              <a:t>Node source files (.cpp) are in src, and headers files (.h) in include</a:t>
            </a:r>
            <a:endParaRPr sz="2000">
              <a:solidFill>
                <a:srgbClr val="44464B"/>
              </a:solidFill>
              <a:latin typeface="Helvetica Neue"/>
              <a:ea typeface="Helvetica Neue"/>
              <a:cs typeface="Helvetica Neue"/>
              <a:sym typeface="Helvetica Neue"/>
            </a:endParaRPr>
          </a:p>
          <a:p>
            <a:pPr indent="-355600" lvl="0" marL="457200" rtl="0" algn="l">
              <a:spcBef>
                <a:spcPts val="0"/>
              </a:spcBef>
              <a:spcAft>
                <a:spcPts val="0"/>
              </a:spcAft>
              <a:buClr>
                <a:srgbClr val="00144D"/>
              </a:buClr>
              <a:buSzPts val="2000"/>
              <a:buFont typeface="Helvetica Neue"/>
              <a:buChar char="•"/>
            </a:pPr>
            <a:r>
              <a:rPr lang="en" sz="2000">
                <a:solidFill>
                  <a:srgbClr val="44464B"/>
                </a:solidFill>
                <a:latin typeface="Helvetica Neue"/>
                <a:ea typeface="Helvetica Neue"/>
                <a:cs typeface="Helvetica Neue"/>
                <a:sym typeface="Helvetica Neue"/>
              </a:rPr>
              <a:t>Python packages</a:t>
            </a:r>
            <a:endParaRPr sz="2000">
              <a:solidFill>
                <a:srgbClr val="44464B"/>
              </a:solidFill>
              <a:latin typeface="Helvetica Neue"/>
              <a:ea typeface="Helvetica Neue"/>
              <a:cs typeface="Helvetica Neue"/>
              <a:sym typeface="Helvetica Neue"/>
            </a:endParaRPr>
          </a:p>
          <a:p>
            <a:pPr indent="-355600" lvl="1" marL="914400" rtl="0" algn="l">
              <a:spcBef>
                <a:spcPts val="0"/>
              </a:spcBef>
              <a:spcAft>
                <a:spcPts val="0"/>
              </a:spcAft>
              <a:buClr>
                <a:srgbClr val="00144D"/>
              </a:buClr>
              <a:buSzPts val="2000"/>
              <a:buFont typeface="Roboto Mono"/>
              <a:buChar char="–"/>
            </a:pPr>
            <a:r>
              <a:rPr lang="en" sz="2000">
                <a:solidFill>
                  <a:srgbClr val="44464B"/>
                </a:solidFill>
                <a:highlight>
                  <a:srgbClr val="E0E0E0"/>
                </a:highlight>
                <a:latin typeface="Roboto Mono"/>
                <a:ea typeface="Roboto Mono"/>
                <a:cs typeface="Roboto Mono"/>
                <a:sym typeface="Roboto Mono"/>
              </a:rPr>
              <a:t>my_package, package.xml, resource, setup.cfg, setup.py, test</a:t>
            </a:r>
            <a:endParaRPr sz="2000">
              <a:solidFill>
                <a:srgbClr val="44464B"/>
              </a:solidFill>
              <a:highlight>
                <a:srgbClr val="E0E0E0"/>
              </a:highlight>
              <a:latin typeface="Roboto Mono"/>
              <a:ea typeface="Roboto Mono"/>
              <a:cs typeface="Roboto Mono"/>
              <a:sym typeface="Roboto Mono"/>
            </a:endParaRPr>
          </a:p>
          <a:p>
            <a:pPr indent="-355600" lvl="1" marL="914400" rtl="0" algn="l">
              <a:spcBef>
                <a:spcPts val="0"/>
              </a:spcBef>
              <a:spcAft>
                <a:spcPts val="0"/>
              </a:spcAft>
              <a:buClr>
                <a:srgbClr val="00144D"/>
              </a:buClr>
              <a:buSzPts val="2000"/>
              <a:buFont typeface="Helvetica Neue"/>
              <a:buChar char="–"/>
            </a:pPr>
            <a:r>
              <a:rPr lang="en" sz="2000">
                <a:solidFill>
                  <a:srgbClr val="44464B"/>
                </a:solidFill>
                <a:latin typeface="Helvetica Neue"/>
                <a:ea typeface="Helvetica Neue"/>
                <a:cs typeface="Helvetica Neue"/>
                <a:sym typeface="Helvetica Neue"/>
              </a:rPr>
              <a:t>Node source files (.py) are inside the </a:t>
            </a:r>
            <a:r>
              <a:rPr lang="en" sz="2000">
                <a:solidFill>
                  <a:srgbClr val="44464B"/>
                </a:solidFill>
                <a:highlight>
                  <a:srgbClr val="E0E0E0"/>
                </a:highlight>
                <a:latin typeface="Roboto Mono"/>
                <a:ea typeface="Roboto Mono"/>
                <a:cs typeface="Roboto Mono"/>
                <a:sym typeface="Roboto Mono"/>
              </a:rPr>
              <a:t>my_package</a:t>
            </a:r>
            <a:r>
              <a:rPr lang="en" sz="2000">
                <a:solidFill>
                  <a:srgbClr val="44464B"/>
                </a:solidFill>
                <a:latin typeface="Helvetica Neue"/>
                <a:ea typeface="Helvetica Neue"/>
                <a:cs typeface="Helvetica Neue"/>
                <a:sym typeface="Helvetica Neue"/>
              </a:rPr>
              <a:t> directory</a:t>
            </a:r>
            <a:endParaRPr sz="2000">
              <a:solidFill>
                <a:srgbClr val="44464B"/>
              </a:solidFill>
              <a:latin typeface="Helvetica Neue"/>
              <a:ea typeface="Helvetica Neue"/>
              <a:cs typeface="Helvetica Neue"/>
              <a:sym typeface="Helvetica Neu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Customizing package.xml</a:t>
            </a:r>
            <a:endParaRPr sz="3600">
              <a:solidFill>
                <a:srgbClr val="95001A"/>
              </a:solidFill>
              <a:latin typeface="Helvetica Neue"/>
              <a:ea typeface="Helvetica Neue"/>
              <a:cs typeface="Helvetica Neue"/>
              <a:sym typeface="Helvetica Neue"/>
            </a:endParaRPr>
          </a:p>
        </p:txBody>
      </p:sp>
      <p:sp>
        <p:nvSpPr>
          <p:cNvPr id="330" name="Google Shape;330;p36"/>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406400" lvl="0" marL="457200" rtl="0" algn="l">
              <a:spcBef>
                <a:spcPts val="56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Fill in name and email on </a:t>
            </a:r>
            <a:r>
              <a:rPr lang="en" sz="2800">
                <a:solidFill>
                  <a:srgbClr val="44464B"/>
                </a:solidFill>
                <a:highlight>
                  <a:srgbClr val="E0E0E0"/>
                </a:highlight>
                <a:latin typeface="Roboto Mono"/>
                <a:ea typeface="Roboto Mono"/>
                <a:cs typeface="Roboto Mono"/>
                <a:sym typeface="Roboto Mono"/>
              </a:rPr>
              <a:t>maintainer</a:t>
            </a:r>
            <a:r>
              <a:rPr lang="en" sz="2800">
                <a:solidFill>
                  <a:srgbClr val="44464B"/>
                </a:solidFill>
                <a:latin typeface="Helvetica Neue"/>
                <a:ea typeface="Helvetica Neue"/>
                <a:cs typeface="Helvetica Neue"/>
                <a:sym typeface="Helvetica Neue"/>
              </a:rPr>
              <a:t> line, edit description to </a:t>
            </a:r>
            <a:r>
              <a:rPr lang="en" sz="2800">
                <a:solidFill>
                  <a:srgbClr val="44464B"/>
                </a:solidFill>
                <a:highlight>
                  <a:srgbClr val="E0E0E0"/>
                </a:highlight>
                <a:latin typeface="Roboto Mono"/>
                <a:ea typeface="Roboto Mono"/>
                <a:cs typeface="Roboto Mono"/>
                <a:sym typeface="Roboto Mono"/>
              </a:rPr>
              <a:t>summarize</a:t>
            </a:r>
            <a:r>
              <a:rPr lang="en" sz="2800">
                <a:solidFill>
                  <a:srgbClr val="44464B"/>
                </a:solidFill>
                <a:latin typeface="Helvetica Neue"/>
                <a:ea typeface="Helvetica Neue"/>
                <a:cs typeface="Helvetica Neue"/>
                <a:sym typeface="Helvetica Neue"/>
              </a:rPr>
              <a:t> the package, update the </a:t>
            </a:r>
            <a:r>
              <a:rPr lang="en" sz="2800">
                <a:solidFill>
                  <a:srgbClr val="44464B"/>
                </a:solidFill>
                <a:highlight>
                  <a:srgbClr val="E0E0E0"/>
                </a:highlight>
                <a:latin typeface="Roboto Mono"/>
                <a:ea typeface="Roboto Mono"/>
                <a:cs typeface="Roboto Mono"/>
                <a:sym typeface="Roboto Mono"/>
              </a:rPr>
              <a:t>license</a:t>
            </a:r>
            <a:r>
              <a:rPr lang="en" sz="2800">
                <a:solidFill>
                  <a:srgbClr val="44464B"/>
                </a:solidFill>
                <a:latin typeface="Helvetica Neue"/>
                <a:ea typeface="Helvetica Neue"/>
                <a:cs typeface="Helvetica Neue"/>
                <a:sym typeface="Helvetica Neue"/>
              </a:rPr>
              <a:t> line.</a:t>
            </a:r>
            <a:endParaRPr sz="2800">
              <a:solidFill>
                <a:srgbClr val="44464B"/>
              </a:solidFill>
              <a:latin typeface="Helvetica Neue"/>
              <a:ea typeface="Helvetica Neue"/>
              <a:cs typeface="Helvetica Neue"/>
              <a:sym typeface="Helvetica Neue"/>
            </a:endParaRPr>
          </a:p>
          <a:p>
            <a:pPr indent="-406400" lvl="0" marL="457200" rtl="0" algn="l">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Fill in your dependencies under the </a:t>
            </a:r>
            <a:r>
              <a:rPr lang="en" sz="2800">
                <a:solidFill>
                  <a:srgbClr val="44464B"/>
                </a:solidFill>
                <a:highlight>
                  <a:srgbClr val="E0E0E0"/>
                </a:highlight>
                <a:latin typeface="Roboto Mono"/>
                <a:ea typeface="Roboto Mono"/>
                <a:cs typeface="Roboto Mono"/>
                <a:sym typeface="Roboto Mono"/>
              </a:rPr>
              <a:t>_depend</a:t>
            </a:r>
            <a:r>
              <a:rPr lang="en" sz="2800">
                <a:solidFill>
                  <a:srgbClr val="44464B"/>
                </a:solidFill>
                <a:latin typeface="Helvetica Neue"/>
                <a:ea typeface="Helvetica Neue"/>
                <a:cs typeface="Helvetica Neue"/>
                <a:sym typeface="Helvetica Neue"/>
              </a:rPr>
              <a:t> tags. For documentation on what types of depend tags, see: </a:t>
            </a:r>
            <a:r>
              <a:rPr lang="en" sz="2800" u="sng">
                <a:solidFill>
                  <a:srgbClr val="00144D"/>
                </a:solidFill>
                <a:latin typeface="Helvetica Neue"/>
                <a:ea typeface="Helvetica Neue"/>
                <a:cs typeface="Helvetica Neue"/>
                <a:sym typeface="Helvetica Neue"/>
                <a:hlinkClick r:id="rId3">
                  <a:extLst>
                    <a:ext uri="{A12FA001-AC4F-418D-AE19-62706E023703}">
                      <ahyp:hlinkClr val="tx"/>
                    </a:ext>
                  </a:extLst>
                </a:hlinkClick>
              </a:rPr>
              <a:t>https://www.ros.org/reps/rep-0149.html#build-depend-multiple</a:t>
            </a:r>
            <a:endParaRPr sz="2800">
              <a:solidFill>
                <a:srgbClr val="44464B"/>
              </a:solidFill>
              <a:latin typeface="Helvetica Neue"/>
              <a:ea typeface="Helvetica Neue"/>
              <a:cs typeface="Helvetica Neue"/>
              <a:sym typeface="Helvetica Neu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7"/>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(Python)</a:t>
            </a:r>
            <a:endParaRPr sz="3600">
              <a:solidFill>
                <a:srgbClr val="95001A"/>
              </a:solidFill>
              <a:latin typeface="Helvetica Neue"/>
              <a:ea typeface="Helvetica Neue"/>
              <a:cs typeface="Helvetica Neue"/>
              <a:sym typeface="Helvetica Neue"/>
            </a:endParaRPr>
          </a:p>
        </p:txBody>
      </p:sp>
      <p:sp>
        <p:nvSpPr>
          <p:cNvPr id="336" name="Google Shape;336;p37"/>
          <p:cNvSpPr txBox="1"/>
          <p:nvPr/>
        </p:nvSpPr>
        <p:spPr>
          <a:xfrm>
            <a:off x="311700" y="1152475"/>
            <a:ext cx="4261200" cy="35514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rclpy</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rclpy.node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Node</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std_msgs.msg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String</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class</a:t>
            </a:r>
            <a:r>
              <a:rPr lang="en" sz="800">
                <a:solidFill>
                  <a:srgbClr val="37474F"/>
                </a:solidFill>
                <a:latin typeface="Roboto Mono"/>
                <a:ea typeface="Roboto Mono"/>
                <a:cs typeface="Roboto Mono"/>
                <a:sym typeface="Roboto Mono"/>
              </a:rPr>
              <a:t> </a:t>
            </a:r>
            <a:r>
              <a:rPr lang="en" sz="800">
                <a:solidFill>
                  <a:srgbClr val="9C27B0"/>
                </a:solidFill>
                <a:latin typeface="Roboto Mono"/>
                <a:ea typeface="Roboto Mono"/>
                <a:cs typeface="Roboto Mono"/>
                <a:sym typeface="Roboto Mono"/>
              </a:rPr>
              <a:t>MinimalPublisher</a:t>
            </a:r>
            <a:r>
              <a:rPr lang="en" sz="800">
                <a:solidFill>
                  <a:srgbClr val="37474F"/>
                </a:solidFill>
                <a:latin typeface="Roboto Mono"/>
                <a:ea typeface="Roboto Mono"/>
                <a:cs typeface="Roboto Mono"/>
                <a:sym typeface="Roboto Mono"/>
              </a:rPr>
              <a:t>(Node):</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3F51B5"/>
                </a:solidFill>
                <a:latin typeface="Roboto Mono"/>
                <a:ea typeface="Roboto Mono"/>
                <a:cs typeface="Roboto Mono"/>
                <a:sym typeface="Roboto Mono"/>
              </a:rPr>
              <a:t>def</a:t>
            </a:r>
            <a:r>
              <a:rPr lang="en" sz="800">
                <a:solidFill>
                  <a:srgbClr val="37474F"/>
                </a:solidFill>
                <a:latin typeface="Roboto Mono"/>
                <a:ea typeface="Roboto Mono"/>
                <a:cs typeface="Roboto Mono"/>
                <a:sym typeface="Roboto Mono"/>
              </a:rPr>
              <a:t> __init__(self):</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9C27B0"/>
                </a:solidFill>
                <a:latin typeface="Roboto Mono"/>
                <a:ea typeface="Roboto Mono"/>
                <a:cs typeface="Roboto Mono"/>
                <a:sym typeface="Roboto Mono"/>
              </a:rPr>
              <a:t>super</a:t>
            </a:r>
            <a:r>
              <a:rPr lang="en" sz="800">
                <a:solidFill>
                  <a:srgbClr val="37474F"/>
                </a:solidFill>
                <a:latin typeface="Roboto Mono"/>
                <a:ea typeface="Roboto Mono"/>
                <a:cs typeface="Roboto Mono"/>
                <a:sym typeface="Roboto Mono"/>
              </a:rPr>
              <a:t>().__init__(</a:t>
            </a:r>
            <a:r>
              <a:rPr lang="en" sz="800">
                <a:solidFill>
                  <a:srgbClr val="388E3C"/>
                </a:solidFill>
                <a:latin typeface="Roboto Mono"/>
                <a:ea typeface="Roboto Mono"/>
                <a:cs typeface="Roboto Mono"/>
                <a:sym typeface="Roboto Mono"/>
              </a:rPr>
              <a:t>'minimal_publisher'</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self.publisher_ = self.create_publisher(String, </a:t>
            </a:r>
            <a:r>
              <a:rPr lang="en" sz="800">
                <a:solidFill>
                  <a:srgbClr val="388E3C"/>
                </a:solidFill>
                <a:latin typeface="Roboto Mono"/>
                <a:ea typeface="Roboto Mono"/>
                <a:cs typeface="Roboto Mono"/>
                <a:sym typeface="Roboto Mono"/>
              </a:rPr>
              <a:t>'topic'</a:t>
            </a:r>
            <a:r>
              <a:rPr lang="en" sz="800">
                <a:solidFill>
                  <a:srgbClr val="37474F"/>
                </a:solidFill>
                <a:latin typeface="Roboto Mono"/>
                <a:ea typeface="Roboto Mono"/>
                <a:cs typeface="Roboto Mono"/>
                <a:sym typeface="Roboto Mono"/>
              </a:rPr>
              <a:t>, </a:t>
            </a:r>
            <a:r>
              <a:rPr lang="en" sz="800">
                <a:solidFill>
                  <a:srgbClr val="C53929"/>
                </a:solidFill>
                <a:latin typeface="Roboto Mono"/>
                <a:ea typeface="Roboto Mono"/>
                <a:cs typeface="Roboto Mono"/>
                <a:sym typeface="Roboto Mono"/>
              </a:rPr>
              <a:t>10</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timer_period = </a:t>
            </a:r>
            <a:r>
              <a:rPr lang="en" sz="800">
                <a:solidFill>
                  <a:srgbClr val="C53929"/>
                </a:solidFill>
                <a:latin typeface="Roboto Mono"/>
                <a:ea typeface="Roboto Mono"/>
                <a:cs typeface="Roboto Mono"/>
                <a:sym typeface="Roboto Mono"/>
              </a:rPr>
              <a:t>0.5</a:t>
            </a:r>
            <a:r>
              <a:rPr lang="en" sz="800">
                <a:solidFill>
                  <a:srgbClr val="37474F"/>
                </a:solidFill>
                <a:latin typeface="Roboto Mono"/>
                <a:ea typeface="Roboto Mono"/>
                <a:cs typeface="Roboto Mono"/>
                <a:sym typeface="Roboto Mono"/>
              </a:rPr>
              <a:t>  </a:t>
            </a:r>
            <a:r>
              <a:rPr lang="en" sz="800">
                <a:solidFill>
                  <a:srgbClr val="D81B60"/>
                </a:solidFill>
                <a:latin typeface="Roboto Mono"/>
                <a:ea typeface="Roboto Mono"/>
                <a:cs typeface="Roboto Mono"/>
                <a:sym typeface="Roboto Mono"/>
              </a:rPr>
              <a:t># seconds</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self.timer = self.create_timer(timer_period, self.timer_callback)</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self.i = </a:t>
            </a:r>
            <a:r>
              <a:rPr lang="en" sz="800">
                <a:solidFill>
                  <a:srgbClr val="C53929"/>
                </a:solidFill>
                <a:latin typeface="Roboto Mono"/>
                <a:ea typeface="Roboto Mono"/>
                <a:cs typeface="Roboto Mono"/>
                <a:sym typeface="Roboto Mono"/>
              </a:rPr>
              <a:t>0</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3F51B5"/>
                </a:solidFill>
                <a:latin typeface="Roboto Mono"/>
                <a:ea typeface="Roboto Mono"/>
                <a:cs typeface="Roboto Mono"/>
                <a:sym typeface="Roboto Mono"/>
              </a:rPr>
              <a:t>def</a:t>
            </a:r>
            <a:r>
              <a:rPr lang="en" sz="800">
                <a:solidFill>
                  <a:srgbClr val="37474F"/>
                </a:solidFill>
                <a:latin typeface="Roboto Mono"/>
                <a:ea typeface="Roboto Mono"/>
                <a:cs typeface="Roboto Mono"/>
                <a:sym typeface="Roboto Mono"/>
              </a:rPr>
              <a:t> timer_callback(self):</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msg = String()</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msg.data = </a:t>
            </a:r>
            <a:r>
              <a:rPr lang="en" sz="800">
                <a:solidFill>
                  <a:srgbClr val="388E3C"/>
                </a:solidFill>
                <a:latin typeface="Roboto Mono"/>
                <a:ea typeface="Roboto Mono"/>
                <a:cs typeface="Roboto Mono"/>
                <a:sym typeface="Roboto Mono"/>
              </a:rPr>
              <a:t>'Hello World: %d'</a:t>
            </a:r>
            <a:r>
              <a:rPr lang="en" sz="800">
                <a:solidFill>
                  <a:srgbClr val="37474F"/>
                </a:solidFill>
                <a:latin typeface="Roboto Mono"/>
                <a:ea typeface="Roboto Mono"/>
                <a:cs typeface="Roboto Mono"/>
                <a:sym typeface="Roboto Mono"/>
              </a:rPr>
              <a:t> % self.i</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self.publisher_.publish(msg)</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self.get_logger().info(</a:t>
            </a:r>
            <a:r>
              <a:rPr lang="en" sz="800">
                <a:solidFill>
                  <a:srgbClr val="388E3C"/>
                </a:solidFill>
                <a:latin typeface="Roboto Mono"/>
                <a:ea typeface="Roboto Mono"/>
                <a:cs typeface="Roboto Mono"/>
                <a:sym typeface="Roboto Mono"/>
              </a:rPr>
              <a:t>'Publishing: "%s"'</a:t>
            </a:r>
            <a:r>
              <a:rPr lang="en" sz="800">
                <a:solidFill>
                  <a:srgbClr val="37474F"/>
                </a:solidFill>
                <a:latin typeface="Roboto Mono"/>
                <a:ea typeface="Roboto Mono"/>
                <a:cs typeface="Roboto Mono"/>
                <a:sym typeface="Roboto Mono"/>
              </a:rPr>
              <a:t> % msg.data)</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self.i += </a:t>
            </a:r>
            <a:r>
              <a:rPr lang="en" sz="800">
                <a:solidFill>
                  <a:srgbClr val="C53929"/>
                </a:solidFill>
                <a:latin typeface="Roboto Mono"/>
                <a:ea typeface="Roboto Mono"/>
                <a:cs typeface="Roboto Mono"/>
                <a:sym typeface="Roboto Mono"/>
              </a:rPr>
              <a:t>1</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37" name="Google Shape;337;p37"/>
          <p:cNvSpPr txBox="1"/>
          <p:nvPr/>
        </p:nvSpPr>
        <p:spPr>
          <a:xfrm>
            <a:off x="4643700" y="1152475"/>
            <a:ext cx="4261200" cy="35514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def</a:t>
            </a:r>
            <a:r>
              <a:rPr lang="en" sz="800">
                <a:solidFill>
                  <a:srgbClr val="37474F"/>
                </a:solidFill>
                <a:latin typeface="Roboto Mono"/>
                <a:ea typeface="Roboto Mono"/>
                <a:cs typeface="Roboto Mono"/>
                <a:sym typeface="Roboto Mono"/>
              </a:rPr>
              <a:t> main(args=</a:t>
            </a:r>
            <a:r>
              <a:rPr lang="en" sz="800">
                <a:solidFill>
                  <a:srgbClr val="3F51B5"/>
                </a:solidFill>
                <a:latin typeface="Roboto Mono"/>
                <a:ea typeface="Roboto Mono"/>
                <a:cs typeface="Roboto Mono"/>
                <a:sym typeface="Roboto Mono"/>
              </a:rPr>
              <a:t>None</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rclpy.init(args=args)</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minimal_publisher = MinimalPublisher()</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rclpy.spin(minimal_publisher)</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D81B60"/>
                </a:solidFill>
                <a:latin typeface="Roboto Mono"/>
                <a:ea typeface="Roboto Mono"/>
                <a:cs typeface="Roboto Mono"/>
                <a:sym typeface="Roboto Mono"/>
              </a:rPr>
              <a:t># Destroy the node explicitly</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D81B60"/>
                </a:solidFill>
                <a:latin typeface="Roboto Mono"/>
                <a:ea typeface="Roboto Mono"/>
                <a:cs typeface="Roboto Mono"/>
                <a:sym typeface="Roboto Mono"/>
              </a:rPr>
              <a:t># (optional - otherwise it will be done automatically</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a:t>
            </a:r>
            <a:r>
              <a:rPr lang="en" sz="800">
                <a:solidFill>
                  <a:srgbClr val="D81B60"/>
                </a:solidFill>
                <a:latin typeface="Roboto Mono"/>
                <a:ea typeface="Roboto Mono"/>
                <a:cs typeface="Roboto Mono"/>
                <a:sym typeface="Roboto Mono"/>
              </a:rPr>
              <a:t># when the garbage collector destroys the node object)</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minimal_publisher.destroy_node()</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rclpy.shutdown()</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F51B5"/>
                </a:solidFill>
                <a:latin typeface="Roboto Mono"/>
                <a:ea typeface="Roboto Mono"/>
                <a:cs typeface="Roboto Mono"/>
                <a:sym typeface="Roboto Mono"/>
              </a:rPr>
              <a:t>if</a:t>
            </a:r>
            <a:r>
              <a:rPr lang="en" sz="800">
                <a:solidFill>
                  <a:srgbClr val="37474F"/>
                </a:solidFill>
                <a:latin typeface="Roboto Mono"/>
                <a:ea typeface="Roboto Mono"/>
                <a:cs typeface="Roboto Mono"/>
                <a:sym typeface="Roboto Mono"/>
              </a:rPr>
              <a:t> __name__ == </a:t>
            </a:r>
            <a:r>
              <a:rPr lang="en" sz="800">
                <a:solidFill>
                  <a:srgbClr val="388E3C"/>
                </a:solidFill>
                <a:latin typeface="Roboto Mono"/>
                <a:ea typeface="Roboto Mono"/>
                <a:cs typeface="Roboto Mono"/>
                <a:sym typeface="Roboto Mono"/>
              </a:rPr>
              <a:t>'__main__'</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560"/>
              </a:spcBef>
              <a:spcAft>
                <a:spcPts val="0"/>
              </a:spcAft>
              <a:buNone/>
            </a:pPr>
            <a:r>
              <a:rPr lang="en" sz="800">
                <a:solidFill>
                  <a:srgbClr val="37474F"/>
                </a:solidFill>
                <a:latin typeface="Roboto Mono"/>
                <a:ea typeface="Roboto Mono"/>
                <a:cs typeface="Roboto Mono"/>
                <a:sym typeface="Roboto Mono"/>
              </a:rPr>
              <a:t>    main()</a:t>
            </a:r>
            <a:endParaRPr sz="800">
              <a:solidFill>
                <a:srgbClr val="3F51B5"/>
              </a:solidFill>
              <a:latin typeface="Roboto Mono"/>
              <a:ea typeface="Roboto Mono"/>
              <a:cs typeface="Roboto Mono"/>
              <a:sym typeface="Roboto Mon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8"/>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(Includes)</a:t>
            </a:r>
            <a:endParaRPr sz="3600">
              <a:solidFill>
                <a:srgbClr val="95001A"/>
              </a:solidFill>
              <a:latin typeface="Helvetica Neue"/>
              <a:ea typeface="Helvetica Neue"/>
              <a:cs typeface="Helvetica Neue"/>
              <a:sym typeface="Helvetica Neue"/>
            </a:endParaRPr>
          </a:p>
        </p:txBody>
      </p:sp>
      <p:sp>
        <p:nvSpPr>
          <p:cNvPr id="343" name="Google Shape;343;p38"/>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44" name="Google Shape;344;p38"/>
          <p:cNvSpPr txBox="1"/>
          <p:nvPr/>
        </p:nvSpPr>
        <p:spPr>
          <a:xfrm>
            <a:off x="311700" y="1152475"/>
            <a:ext cx="7752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#include &lt;chrono&gt;</a:t>
            </a:r>
            <a:endParaRPr/>
          </a:p>
          <a:p>
            <a:pPr indent="0" lvl="0" marL="0" rtl="0" algn="l">
              <a:spcBef>
                <a:spcPts val="0"/>
              </a:spcBef>
              <a:spcAft>
                <a:spcPts val="0"/>
              </a:spcAft>
              <a:buNone/>
            </a:pPr>
            <a:r>
              <a:rPr lang="en"/>
              <a:t>#include &lt;functional&gt;</a:t>
            </a:r>
            <a:endParaRPr/>
          </a:p>
          <a:p>
            <a:pPr indent="0" lvl="0" marL="0" rtl="0" algn="l">
              <a:spcBef>
                <a:spcPts val="0"/>
              </a:spcBef>
              <a:spcAft>
                <a:spcPts val="0"/>
              </a:spcAft>
              <a:buNone/>
            </a:pPr>
            <a:r>
              <a:rPr lang="en"/>
              <a:t>#include &lt;memory&gt;</a:t>
            </a:r>
            <a:endParaRPr/>
          </a:p>
          <a:p>
            <a:pPr indent="0" lvl="0" marL="0" rtl="0" algn="l">
              <a:spcBef>
                <a:spcPts val="0"/>
              </a:spcBef>
              <a:spcAft>
                <a:spcPts val="0"/>
              </a:spcAft>
              <a:buNone/>
            </a:pPr>
            <a:r>
              <a:rPr lang="en"/>
              <a:t>#include &lt;string&gt;</a:t>
            </a:r>
            <a:endParaRPr/>
          </a:p>
          <a:p>
            <a:pPr indent="0" lvl="0" marL="0" rtl="0" algn="l">
              <a:spcBef>
                <a:spcPts val="0"/>
              </a:spcBef>
              <a:spcAft>
                <a:spcPts val="0"/>
              </a:spcAft>
              <a:buNone/>
            </a:pPr>
            <a:r>
              <a:rPr lang="en"/>
              <a:t>#include "rclcpp/rclcpp.hpp"</a:t>
            </a:r>
            <a:endParaRPr/>
          </a:p>
          <a:p>
            <a:pPr indent="0" lvl="0" marL="0" rtl="0" algn="l">
              <a:spcBef>
                <a:spcPts val="0"/>
              </a:spcBef>
              <a:spcAft>
                <a:spcPts val="0"/>
              </a:spcAft>
              <a:buNone/>
            </a:pPr>
            <a:r>
              <a:rPr lang="en"/>
              <a:t>#include "std_msgs/msg/string.hpp"</a:t>
            </a:r>
            <a:br>
              <a:rPr lang="en"/>
            </a:br>
            <a:endParaRPr/>
          </a:p>
          <a:p>
            <a:pPr indent="0" lvl="0" marL="0" rtl="0" algn="l">
              <a:spcBef>
                <a:spcPts val="0"/>
              </a:spcBef>
              <a:spcAft>
                <a:spcPts val="0"/>
              </a:spcAft>
              <a:buNone/>
            </a:pPr>
            <a:r>
              <a:rPr lang="en"/>
              <a:t>using namespace std::chrono_literals;</a:t>
            </a:r>
            <a:br>
              <a:rPr lang="en"/>
            </a:b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9"/>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(Class public section)</a:t>
            </a:r>
            <a:endParaRPr sz="3600">
              <a:solidFill>
                <a:srgbClr val="95001A"/>
              </a:solidFill>
              <a:latin typeface="Helvetica Neue"/>
              <a:ea typeface="Helvetica Neue"/>
              <a:cs typeface="Helvetica Neue"/>
              <a:sym typeface="Helvetica Neue"/>
            </a:endParaRPr>
          </a:p>
        </p:txBody>
      </p:sp>
      <p:sp>
        <p:nvSpPr>
          <p:cNvPr id="350" name="Google Shape;350;p39"/>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51" name="Google Shape;351;p39"/>
          <p:cNvSpPr txBox="1"/>
          <p:nvPr/>
        </p:nvSpPr>
        <p:spPr>
          <a:xfrm>
            <a:off x="311700" y="1152475"/>
            <a:ext cx="77523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class MinimalPublisher : public rclcpp::Node</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  public:</a:t>
            </a:r>
            <a:endParaRPr>
              <a:solidFill>
                <a:schemeClr val="dk1"/>
              </a:solidFill>
            </a:endParaRPr>
          </a:p>
          <a:p>
            <a:pPr indent="0" lvl="0" marL="0" rtl="0" algn="l">
              <a:spcBef>
                <a:spcPts val="0"/>
              </a:spcBef>
              <a:spcAft>
                <a:spcPts val="0"/>
              </a:spcAft>
              <a:buNone/>
            </a:pPr>
            <a:r>
              <a:rPr lang="en">
                <a:solidFill>
                  <a:schemeClr val="dk1"/>
                </a:solidFill>
              </a:rPr>
              <a:t>    MinimalPublisher()</a:t>
            </a:r>
            <a:endParaRPr>
              <a:solidFill>
                <a:schemeClr val="dk1"/>
              </a:solidFill>
            </a:endParaRPr>
          </a:p>
          <a:p>
            <a:pPr indent="0" lvl="0" marL="0" rtl="0" algn="l">
              <a:spcBef>
                <a:spcPts val="0"/>
              </a:spcBef>
              <a:spcAft>
                <a:spcPts val="0"/>
              </a:spcAft>
              <a:buNone/>
            </a:pPr>
            <a:r>
              <a:rPr lang="en">
                <a:solidFill>
                  <a:schemeClr val="dk1"/>
                </a:solidFill>
              </a:rPr>
              <a:t>    : Node("minimal_publisher"), count_(0)</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      publisher_ = this-&gt;create_publisher&lt;std_msgs::msg::String&gt;("topic", 10);</a:t>
            </a:r>
            <a:endParaRPr>
              <a:solidFill>
                <a:schemeClr val="dk1"/>
              </a:solidFill>
            </a:endParaRPr>
          </a:p>
          <a:p>
            <a:pPr indent="0" lvl="0" marL="0" rtl="0" algn="l">
              <a:spcBef>
                <a:spcPts val="0"/>
              </a:spcBef>
              <a:spcAft>
                <a:spcPts val="0"/>
              </a:spcAft>
              <a:buNone/>
            </a:pPr>
            <a:r>
              <a:rPr lang="en">
                <a:solidFill>
                  <a:schemeClr val="dk1"/>
                </a:solidFill>
              </a:rPr>
              <a:t>      timer_ = this-&gt;create_wall_timer(</a:t>
            </a:r>
            <a:endParaRPr>
              <a:solidFill>
                <a:schemeClr val="dk1"/>
              </a:solidFill>
            </a:endParaRPr>
          </a:p>
          <a:p>
            <a:pPr indent="0" lvl="0" marL="0" rtl="0" algn="l">
              <a:spcBef>
                <a:spcPts val="0"/>
              </a:spcBef>
              <a:spcAft>
                <a:spcPts val="0"/>
              </a:spcAft>
              <a:buNone/>
            </a:pPr>
            <a:r>
              <a:rPr lang="en">
                <a:solidFill>
                  <a:schemeClr val="dk1"/>
                </a:solidFill>
              </a:rPr>
              <a:t>      500ms, std::bind(&amp;MinimalPublisher::timer_callback, this));</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br>
              <a:rPr lang="en"/>
            </a:b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0"/>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(Class private section)</a:t>
            </a:r>
            <a:endParaRPr sz="3600">
              <a:solidFill>
                <a:srgbClr val="95001A"/>
              </a:solidFill>
              <a:latin typeface="Helvetica Neue"/>
              <a:ea typeface="Helvetica Neue"/>
              <a:cs typeface="Helvetica Neue"/>
              <a:sym typeface="Helvetica Neue"/>
            </a:endParaRPr>
          </a:p>
        </p:txBody>
      </p:sp>
      <p:sp>
        <p:nvSpPr>
          <p:cNvPr id="357" name="Google Shape;357;p40"/>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58" name="Google Shape;358;p40"/>
          <p:cNvSpPr txBox="1"/>
          <p:nvPr/>
        </p:nvSpPr>
        <p:spPr>
          <a:xfrm>
            <a:off x="311700" y="1152475"/>
            <a:ext cx="77523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private:</a:t>
            </a:r>
            <a:endParaRPr>
              <a:solidFill>
                <a:schemeClr val="dk1"/>
              </a:solidFill>
            </a:endParaRPr>
          </a:p>
          <a:p>
            <a:pPr indent="0" lvl="0" marL="0" rtl="0" algn="l">
              <a:spcBef>
                <a:spcPts val="0"/>
              </a:spcBef>
              <a:spcAft>
                <a:spcPts val="0"/>
              </a:spcAft>
              <a:buNone/>
            </a:pPr>
            <a:r>
              <a:rPr lang="en">
                <a:solidFill>
                  <a:schemeClr val="dk1"/>
                </a:solidFill>
              </a:rPr>
              <a:t>    void timer_callback()</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      auto message = std_msgs::msg::String();</a:t>
            </a:r>
            <a:endParaRPr>
              <a:solidFill>
                <a:schemeClr val="dk1"/>
              </a:solidFill>
            </a:endParaRPr>
          </a:p>
          <a:p>
            <a:pPr indent="0" lvl="0" marL="0" rtl="0" algn="l">
              <a:spcBef>
                <a:spcPts val="0"/>
              </a:spcBef>
              <a:spcAft>
                <a:spcPts val="0"/>
              </a:spcAft>
              <a:buNone/>
            </a:pPr>
            <a:r>
              <a:rPr lang="en">
                <a:solidFill>
                  <a:schemeClr val="dk1"/>
                </a:solidFill>
              </a:rPr>
              <a:t>      message.data = "Hello, world! " + std::to_string(count_++);</a:t>
            </a:r>
            <a:endParaRPr>
              <a:solidFill>
                <a:schemeClr val="dk1"/>
              </a:solidFill>
            </a:endParaRPr>
          </a:p>
          <a:p>
            <a:pPr indent="0" lvl="0" marL="0" rtl="0" algn="l">
              <a:spcBef>
                <a:spcPts val="0"/>
              </a:spcBef>
              <a:spcAft>
                <a:spcPts val="0"/>
              </a:spcAft>
              <a:buNone/>
            </a:pPr>
            <a:r>
              <a:rPr lang="en">
                <a:solidFill>
                  <a:schemeClr val="dk1"/>
                </a:solidFill>
              </a:rPr>
              <a:t>      RCLCPP_INFO(this-&gt;get_logger(), "Publishing: '%s'", message.data.c_str());</a:t>
            </a:r>
            <a:endParaRPr>
              <a:solidFill>
                <a:schemeClr val="dk1"/>
              </a:solidFill>
            </a:endParaRPr>
          </a:p>
          <a:p>
            <a:pPr indent="0" lvl="0" marL="0" rtl="0" algn="l">
              <a:spcBef>
                <a:spcPts val="0"/>
              </a:spcBef>
              <a:spcAft>
                <a:spcPts val="0"/>
              </a:spcAft>
              <a:buNone/>
            </a:pPr>
            <a:r>
              <a:rPr lang="en">
                <a:solidFill>
                  <a:schemeClr val="dk1"/>
                </a:solidFill>
              </a:rPr>
              <a:t>      publisher_-&gt;publish(message);</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    rclcpp::TimerBase::SharedPtr timer_;</a:t>
            </a:r>
            <a:endParaRPr>
              <a:solidFill>
                <a:schemeClr val="dk1"/>
              </a:solidFill>
            </a:endParaRPr>
          </a:p>
          <a:p>
            <a:pPr indent="0" lvl="0" marL="0" rtl="0" algn="l">
              <a:spcBef>
                <a:spcPts val="0"/>
              </a:spcBef>
              <a:spcAft>
                <a:spcPts val="0"/>
              </a:spcAft>
              <a:buNone/>
            </a:pPr>
            <a:r>
              <a:rPr lang="en">
                <a:solidFill>
                  <a:schemeClr val="dk1"/>
                </a:solidFill>
              </a:rPr>
              <a:t>    rclcpp::Publisher&lt;std_msgs::msg::String&gt;::SharedPtr publisher_;</a:t>
            </a:r>
            <a:endParaRPr>
              <a:solidFill>
                <a:schemeClr val="dk1"/>
              </a:solidFill>
            </a:endParaRPr>
          </a:p>
          <a:p>
            <a:pPr indent="0" lvl="0" marL="0" rtl="0" algn="l">
              <a:spcBef>
                <a:spcPts val="0"/>
              </a:spcBef>
              <a:spcAft>
                <a:spcPts val="0"/>
              </a:spcAft>
              <a:buNone/>
            </a:pPr>
            <a:r>
              <a:rPr lang="en">
                <a:solidFill>
                  <a:schemeClr val="dk1"/>
                </a:solidFill>
              </a:rPr>
              <a:t>    size_t count_;</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br>
              <a:rPr lang="en"/>
            </a:b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1"/>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(main function)</a:t>
            </a:r>
            <a:endParaRPr sz="3600">
              <a:solidFill>
                <a:srgbClr val="95001A"/>
              </a:solidFill>
              <a:latin typeface="Helvetica Neue"/>
              <a:ea typeface="Helvetica Neue"/>
              <a:cs typeface="Helvetica Neue"/>
              <a:sym typeface="Helvetica Neue"/>
            </a:endParaRPr>
          </a:p>
        </p:txBody>
      </p:sp>
      <p:sp>
        <p:nvSpPr>
          <p:cNvPr id="364" name="Google Shape;364;p41"/>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65" name="Google Shape;365;p41"/>
          <p:cNvSpPr txBox="1"/>
          <p:nvPr/>
        </p:nvSpPr>
        <p:spPr>
          <a:xfrm>
            <a:off x="311700" y="1152475"/>
            <a:ext cx="77523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int main(int argc, char * argv[])</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  rclcpp::init(argc, argv);</a:t>
            </a:r>
            <a:endParaRPr>
              <a:solidFill>
                <a:schemeClr val="dk1"/>
              </a:solidFill>
            </a:endParaRPr>
          </a:p>
          <a:p>
            <a:pPr indent="0" lvl="0" marL="0" rtl="0" algn="l">
              <a:spcBef>
                <a:spcPts val="0"/>
              </a:spcBef>
              <a:spcAft>
                <a:spcPts val="0"/>
              </a:spcAft>
              <a:buNone/>
            </a:pPr>
            <a:r>
              <a:rPr lang="en">
                <a:solidFill>
                  <a:schemeClr val="dk1"/>
                </a:solidFill>
              </a:rPr>
              <a:t>  rclcpp::spin(std::make_shared&lt;MinimalPublisher&gt;());</a:t>
            </a:r>
            <a:endParaRPr>
              <a:solidFill>
                <a:schemeClr val="dk1"/>
              </a:solidFill>
            </a:endParaRPr>
          </a:p>
          <a:p>
            <a:pPr indent="0" lvl="0" marL="0" rtl="0" algn="l">
              <a:spcBef>
                <a:spcPts val="0"/>
              </a:spcBef>
              <a:spcAft>
                <a:spcPts val="0"/>
              </a:spcAft>
              <a:buNone/>
            </a:pPr>
            <a:r>
              <a:rPr lang="en">
                <a:solidFill>
                  <a:schemeClr val="dk1"/>
                </a:solidFill>
              </a:rPr>
              <a:t>  rclcpp::shutdown();</a:t>
            </a:r>
            <a:endParaRPr>
              <a:solidFill>
                <a:schemeClr val="dk1"/>
              </a:solidFill>
            </a:endParaRPr>
          </a:p>
          <a:p>
            <a:pPr indent="0" lvl="0" marL="0" rtl="0" algn="l">
              <a:spcBef>
                <a:spcPts val="0"/>
              </a:spcBef>
              <a:spcAft>
                <a:spcPts val="0"/>
              </a:spcAft>
              <a:buNone/>
            </a:pPr>
            <a:r>
              <a:rPr lang="en">
                <a:solidFill>
                  <a:schemeClr val="dk1"/>
                </a:solidFill>
              </a:rPr>
              <a:t>  return 0;</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555"/>
              <a:buFont typeface="Arial"/>
              <a:buNone/>
            </a:pPr>
            <a:r>
              <a:rPr lang="en" sz="3600">
                <a:solidFill>
                  <a:srgbClr val="95001A"/>
                </a:solidFill>
                <a:latin typeface="Helvetica Neue"/>
                <a:ea typeface="Helvetica Neue"/>
                <a:cs typeface="Helvetica Neue"/>
                <a:sym typeface="Helvetica Neue"/>
              </a:rPr>
              <a:t>Overview</a:t>
            </a:r>
            <a:endParaRPr sz="3600">
              <a:solidFill>
                <a:srgbClr val="95001A"/>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197" name="Google Shape;19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06400" lvl="0" marL="457200" rtl="0" algn="l">
              <a:lnSpc>
                <a:spcPct val="100000"/>
              </a:lnSpc>
              <a:spcBef>
                <a:spcPts val="56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ROS: Robot Operating System</a:t>
            </a:r>
            <a:endParaRPr sz="2800">
              <a:solidFill>
                <a:srgbClr val="44464B"/>
              </a:solidFill>
              <a:latin typeface="Helvetica Neue"/>
              <a:ea typeface="Helvetica Neue"/>
              <a:cs typeface="Helvetica Neue"/>
              <a:sym typeface="Helvetica Neue"/>
            </a:endParaRPr>
          </a:p>
          <a:p>
            <a:pPr indent="-406400" lvl="0" marL="457200" rtl="0" algn="l">
              <a:lnSpc>
                <a:spcPct val="100000"/>
              </a:lnSpc>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Peer to peer</a:t>
            </a:r>
            <a:endParaRPr sz="2800">
              <a:solidFill>
                <a:srgbClr val="44464B"/>
              </a:solidFill>
              <a:latin typeface="Helvetica Neue"/>
              <a:ea typeface="Helvetica Neue"/>
              <a:cs typeface="Helvetica Neue"/>
              <a:sym typeface="Helvetica Neue"/>
            </a:endParaRPr>
          </a:p>
          <a:p>
            <a:pPr indent="-406400" lvl="0" marL="457200" rtl="0" algn="l">
              <a:lnSpc>
                <a:spcPct val="100000"/>
              </a:lnSpc>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Distributed</a:t>
            </a:r>
            <a:endParaRPr sz="2800">
              <a:solidFill>
                <a:srgbClr val="44464B"/>
              </a:solidFill>
              <a:latin typeface="Helvetica Neue"/>
              <a:ea typeface="Helvetica Neue"/>
              <a:cs typeface="Helvetica Neue"/>
              <a:sym typeface="Helvetica Neue"/>
            </a:endParaRPr>
          </a:p>
          <a:p>
            <a:pPr indent="-406400" lvl="0" marL="457200" rtl="0" algn="l">
              <a:lnSpc>
                <a:spcPct val="100000"/>
              </a:lnSpc>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Multi-lingual</a:t>
            </a:r>
            <a:endParaRPr sz="2800">
              <a:solidFill>
                <a:srgbClr val="44464B"/>
              </a:solidFill>
              <a:latin typeface="Helvetica Neue"/>
              <a:ea typeface="Helvetica Neue"/>
              <a:cs typeface="Helvetica Neue"/>
              <a:sym typeface="Helvetica Neue"/>
            </a:endParaRPr>
          </a:p>
          <a:p>
            <a:pPr indent="-406400" lvl="0" marL="457200" rtl="0" algn="l">
              <a:lnSpc>
                <a:spcPct val="100000"/>
              </a:lnSpc>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Light-weight</a:t>
            </a:r>
            <a:endParaRPr sz="2800">
              <a:solidFill>
                <a:srgbClr val="44464B"/>
              </a:solidFill>
              <a:latin typeface="Helvetica Neue"/>
              <a:ea typeface="Helvetica Neue"/>
              <a:cs typeface="Helvetica Neue"/>
              <a:sym typeface="Helvetica Neue"/>
            </a:endParaRPr>
          </a:p>
          <a:p>
            <a:pPr indent="-406400" lvl="0" marL="457200" rtl="0" algn="l">
              <a:lnSpc>
                <a:spcPct val="100000"/>
              </a:lnSpc>
              <a:spcBef>
                <a:spcPts val="0"/>
              </a:spcBef>
              <a:spcAft>
                <a:spcPts val="0"/>
              </a:spcAft>
              <a:buClr>
                <a:srgbClr val="00144D"/>
              </a:buClr>
              <a:buSzPts val="2800"/>
              <a:buFont typeface="Helvetica Neue"/>
              <a:buChar char="•"/>
            </a:pPr>
            <a:r>
              <a:rPr lang="en" sz="2800">
                <a:solidFill>
                  <a:srgbClr val="44464B"/>
                </a:solidFill>
                <a:latin typeface="Helvetica Neue"/>
                <a:ea typeface="Helvetica Neue"/>
                <a:cs typeface="Helvetica Neue"/>
                <a:sym typeface="Helvetica Neue"/>
              </a:rPr>
              <a:t>Free and open-source</a:t>
            </a:r>
            <a:endParaRPr sz="2800">
              <a:solidFill>
                <a:srgbClr val="44464B"/>
              </a:solidFill>
              <a:latin typeface="Helvetica Neue"/>
              <a:ea typeface="Helvetica Neue"/>
              <a:cs typeface="Helvetica Neue"/>
              <a:sym typeface="Helvetica Neue"/>
            </a:endParaRPr>
          </a:p>
          <a:p>
            <a:pPr indent="0" lvl="0" marL="0" rtl="0" algn="l">
              <a:spcBef>
                <a:spcPts val="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2"/>
          <p:cNvSpPr txBox="1"/>
          <p:nvPr/>
        </p:nvSpPr>
        <p:spPr>
          <a:xfrm>
            <a:off x="311700" y="140750"/>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Publisher (CMake)</a:t>
            </a:r>
            <a:endParaRPr sz="3600">
              <a:solidFill>
                <a:srgbClr val="95001A"/>
              </a:solidFill>
              <a:latin typeface="Helvetica Neue"/>
              <a:ea typeface="Helvetica Neue"/>
              <a:cs typeface="Helvetica Neue"/>
              <a:sym typeface="Helvetica Neue"/>
            </a:endParaRPr>
          </a:p>
        </p:txBody>
      </p:sp>
      <p:sp>
        <p:nvSpPr>
          <p:cNvPr id="371" name="Google Shape;371;p42"/>
          <p:cNvSpPr txBox="1"/>
          <p:nvPr/>
        </p:nvSpPr>
        <p:spPr>
          <a:xfrm>
            <a:off x="105900" y="713450"/>
            <a:ext cx="8839500" cy="43638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72" name="Google Shape;372;p42"/>
          <p:cNvSpPr txBox="1"/>
          <p:nvPr/>
        </p:nvSpPr>
        <p:spPr>
          <a:xfrm>
            <a:off x="232325" y="768850"/>
            <a:ext cx="8713200" cy="449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cmake_minimum_required(VERSION 3.5)</a:t>
            </a:r>
            <a:endParaRPr>
              <a:solidFill>
                <a:schemeClr val="dk1"/>
              </a:solidFill>
            </a:endParaRPr>
          </a:p>
          <a:p>
            <a:pPr indent="0" lvl="0" marL="0" rtl="0" algn="l">
              <a:spcBef>
                <a:spcPts val="0"/>
              </a:spcBef>
              <a:spcAft>
                <a:spcPts val="0"/>
              </a:spcAft>
              <a:buNone/>
            </a:pPr>
            <a:r>
              <a:rPr lang="en">
                <a:solidFill>
                  <a:schemeClr val="dk1"/>
                </a:solidFill>
              </a:rPr>
              <a:t>project(cpp_pubsub)</a:t>
            </a:r>
            <a:endParaRPr>
              <a:solidFill>
                <a:schemeClr val="dk1"/>
              </a:solidFill>
            </a:endParaRPr>
          </a:p>
          <a:p>
            <a:pPr indent="0" lvl="0" marL="0" rtl="0" algn="l">
              <a:spcBef>
                <a:spcPts val="0"/>
              </a:spcBef>
              <a:spcAft>
                <a:spcPts val="0"/>
              </a:spcAft>
              <a:buNone/>
            </a:pPr>
            <a:r>
              <a:rPr lang="en">
                <a:solidFill>
                  <a:schemeClr val="dk1"/>
                </a:solidFill>
              </a:rPr>
              <a:t># Default to C++14</a:t>
            </a:r>
            <a:endParaRPr>
              <a:solidFill>
                <a:schemeClr val="dk1"/>
              </a:solidFill>
            </a:endParaRPr>
          </a:p>
          <a:p>
            <a:pPr indent="0" lvl="0" marL="0" rtl="0" algn="l">
              <a:spcBef>
                <a:spcPts val="0"/>
              </a:spcBef>
              <a:spcAft>
                <a:spcPts val="0"/>
              </a:spcAft>
              <a:buNone/>
            </a:pPr>
            <a:r>
              <a:rPr lang="en">
                <a:solidFill>
                  <a:schemeClr val="dk1"/>
                </a:solidFill>
              </a:rPr>
              <a:t>if(NOT CMAKE_CXX_STANDARD)</a:t>
            </a:r>
            <a:endParaRPr>
              <a:solidFill>
                <a:schemeClr val="dk1"/>
              </a:solidFill>
            </a:endParaRPr>
          </a:p>
          <a:p>
            <a:pPr indent="0" lvl="0" marL="0" rtl="0" algn="l">
              <a:spcBef>
                <a:spcPts val="0"/>
              </a:spcBef>
              <a:spcAft>
                <a:spcPts val="0"/>
              </a:spcAft>
              <a:buNone/>
            </a:pPr>
            <a:r>
              <a:rPr lang="en">
                <a:solidFill>
                  <a:schemeClr val="dk1"/>
                </a:solidFill>
              </a:rPr>
              <a:t>  set(CMAKE_CXX_STANDARD 14)</a:t>
            </a:r>
            <a:endParaRPr>
              <a:solidFill>
                <a:schemeClr val="dk1"/>
              </a:solidFill>
            </a:endParaRPr>
          </a:p>
          <a:p>
            <a:pPr indent="0" lvl="0" marL="0" rtl="0" algn="l">
              <a:spcBef>
                <a:spcPts val="0"/>
              </a:spcBef>
              <a:spcAft>
                <a:spcPts val="0"/>
              </a:spcAft>
              <a:buNone/>
            </a:pPr>
            <a:r>
              <a:rPr lang="en">
                <a:solidFill>
                  <a:schemeClr val="dk1"/>
                </a:solidFill>
              </a:rPr>
              <a:t>endif()</a:t>
            </a:r>
            <a:endParaRPr>
              <a:solidFill>
                <a:schemeClr val="dk1"/>
              </a:solidFill>
            </a:endParaRPr>
          </a:p>
          <a:p>
            <a:pPr indent="0" lvl="0" marL="0" rtl="0" algn="l">
              <a:spcBef>
                <a:spcPts val="0"/>
              </a:spcBef>
              <a:spcAft>
                <a:spcPts val="0"/>
              </a:spcAft>
              <a:buNone/>
            </a:pPr>
            <a:r>
              <a:rPr lang="en">
                <a:solidFill>
                  <a:schemeClr val="dk1"/>
                </a:solidFill>
              </a:rPr>
              <a:t>if(CMAKE_COMPILER_IS_GNUCXX OR CMAKE_CXX_COMPILER_ID MATCHES "Clang")</a:t>
            </a:r>
            <a:endParaRPr>
              <a:solidFill>
                <a:schemeClr val="dk1"/>
              </a:solidFill>
            </a:endParaRPr>
          </a:p>
          <a:p>
            <a:pPr indent="0" lvl="0" marL="0" rtl="0" algn="l">
              <a:spcBef>
                <a:spcPts val="0"/>
              </a:spcBef>
              <a:spcAft>
                <a:spcPts val="0"/>
              </a:spcAft>
              <a:buNone/>
            </a:pPr>
            <a:r>
              <a:rPr lang="en">
                <a:solidFill>
                  <a:schemeClr val="dk1"/>
                </a:solidFill>
              </a:rPr>
              <a:t>  add_compile_options(-Wall -Wextra -Wpedantic)</a:t>
            </a:r>
            <a:endParaRPr>
              <a:solidFill>
                <a:schemeClr val="dk1"/>
              </a:solidFill>
            </a:endParaRPr>
          </a:p>
          <a:p>
            <a:pPr indent="0" lvl="0" marL="0" rtl="0" algn="l">
              <a:spcBef>
                <a:spcPts val="0"/>
              </a:spcBef>
              <a:spcAft>
                <a:spcPts val="0"/>
              </a:spcAft>
              <a:buNone/>
            </a:pPr>
            <a:r>
              <a:rPr lang="en">
                <a:solidFill>
                  <a:schemeClr val="dk1"/>
                </a:solidFill>
              </a:rPr>
              <a:t>endif()</a:t>
            </a:r>
            <a:endParaRPr>
              <a:solidFill>
                <a:schemeClr val="dk1"/>
              </a:solidFill>
            </a:endParaRPr>
          </a:p>
          <a:p>
            <a:pPr indent="0" lvl="0" marL="0" rtl="0" algn="l">
              <a:spcBef>
                <a:spcPts val="0"/>
              </a:spcBef>
              <a:spcAft>
                <a:spcPts val="0"/>
              </a:spcAft>
              <a:buNone/>
            </a:pPr>
            <a:r>
              <a:rPr lang="en">
                <a:solidFill>
                  <a:schemeClr val="dk1"/>
                </a:solidFill>
              </a:rPr>
              <a:t>find_package(ament_cmake REQUIRED)</a:t>
            </a:r>
            <a:endParaRPr>
              <a:solidFill>
                <a:schemeClr val="dk1"/>
              </a:solidFill>
            </a:endParaRPr>
          </a:p>
          <a:p>
            <a:pPr indent="0" lvl="0" marL="0" rtl="0" algn="l">
              <a:spcBef>
                <a:spcPts val="0"/>
              </a:spcBef>
              <a:spcAft>
                <a:spcPts val="0"/>
              </a:spcAft>
              <a:buNone/>
            </a:pPr>
            <a:r>
              <a:rPr lang="en">
                <a:solidFill>
                  <a:schemeClr val="dk1"/>
                </a:solidFill>
              </a:rPr>
              <a:t>find_package(rclcpp REQUIRED)</a:t>
            </a:r>
            <a:endParaRPr>
              <a:solidFill>
                <a:schemeClr val="dk1"/>
              </a:solidFill>
            </a:endParaRPr>
          </a:p>
          <a:p>
            <a:pPr indent="0" lvl="0" marL="0" rtl="0" algn="l">
              <a:spcBef>
                <a:spcPts val="0"/>
              </a:spcBef>
              <a:spcAft>
                <a:spcPts val="0"/>
              </a:spcAft>
              <a:buNone/>
            </a:pPr>
            <a:r>
              <a:rPr lang="en">
                <a:solidFill>
                  <a:schemeClr val="dk1"/>
                </a:solidFill>
              </a:rPr>
              <a:t>find_package(std_msgs REQUIRED)</a:t>
            </a:r>
            <a:br>
              <a:rPr lang="en">
                <a:solidFill>
                  <a:schemeClr val="dk1"/>
                </a:solidFill>
              </a:rPr>
            </a:br>
            <a:endParaRPr>
              <a:solidFill>
                <a:schemeClr val="dk1"/>
              </a:solidFill>
            </a:endParaRPr>
          </a:p>
          <a:p>
            <a:pPr indent="0" lvl="0" marL="0" rtl="0" algn="l">
              <a:spcBef>
                <a:spcPts val="0"/>
              </a:spcBef>
              <a:spcAft>
                <a:spcPts val="0"/>
              </a:spcAft>
              <a:buNone/>
            </a:pPr>
            <a:r>
              <a:rPr lang="en">
                <a:solidFill>
                  <a:schemeClr val="dk1"/>
                </a:solidFill>
              </a:rPr>
              <a:t>add_executable(talker src/publisher_member_function.cpp)</a:t>
            </a:r>
            <a:endParaRPr>
              <a:solidFill>
                <a:schemeClr val="dk1"/>
              </a:solidFill>
            </a:endParaRPr>
          </a:p>
          <a:p>
            <a:pPr indent="0" lvl="0" marL="0" rtl="0" algn="l">
              <a:spcBef>
                <a:spcPts val="0"/>
              </a:spcBef>
              <a:spcAft>
                <a:spcPts val="0"/>
              </a:spcAft>
              <a:buNone/>
            </a:pPr>
            <a:r>
              <a:rPr lang="en">
                <a:solidFill>
                  <a:schemeClr val="dk1"/>
                </a:solidFill>
              </a:rPr>
              <a:t>ament_target_dependencies(talker rclcpp std_msgs)</a:t>
            </a:r>
            <a:endParaRPr>
              <a:solidFill>
                <a:schemeClr val="dk1"/>
              </a:solidFill>
            </a:endParaRPr>
          </a:p>
          <a:p>
            <a:pPr indent="0" lvl="0" marL="0" rtl="0" algn="l">
              <a:spcBef>
                <a:spcPts val="0"/>
              </a:spcBef>
              <a:spcAft>
                <a:spcPts val="0"/>
              </a:spcAft>
              <a:buNone/>
            </a:pPr>
            <a:r>
              <a:rPr lang="en">
                <a:solidFill>
                  <a:schemeClr val="dk1"/>
                </a:solidFill>
              </a:rPr>
              <a:t>install(TARGETS</a:t>
            </a:r>
            <a:endParaRPr>
              <a:solidFill>
                <a:schemeClr val="dk1"/>
              </a:solidFill>
            </a:endParaRPr>
          </a:p>
          <a:p>
            <a:pPr indent="0" lvl="0" marL="0" rtl="0" algn="l">
              <a:spcBef>
                <a:spcPts val="0"/>
              </a:spcBef>
              <a:spcAft>
                <a:spcPts val="0"/>
              </a:spcAft>
              <a:buNone/>
            </a:pPr>
            <a:r>
              <a:rPr lang="en">
                <a:solidFill>
                  <a:schemeClr val="dk1"/>
                </a:solidFill>
              </a:rPr>
              <a:t>  talker</a:t>
            </a:r>
            <a:endParaRPr>
              <a:solidFill>
                <a:schemeClr val="dk1"/>
              </a:solidFill>
            </a:endParaRPr>
          </a:p>
          <a:p>
            <a:pPr indent="0" lvl="0" marL="0" rtl="0" algn="l">
              <a:spcBef>
                <a:spcPts val="0"/>
              </a:spcBef>
              <a:spcAft>
                <a:spcPts val="0"/>
              </a:spcAft>
              <a:buNone/>
            </a:pPr>
            <a:r>
              <a:rPr lang="en">
                <a:solidFill>
                  <a:schemeClr val="dk1"/>
                </a:solidFill>
              </a:rPr>
              <a:t>  DESTINATION lib/${PROJECT_NAME})</a:t>
            </a:r>
            <a:endParaRPr>
              <a:solidFill>
                <a:schemeClr val="dk1"/>
              </a:solidFill>
            </a:endParaRPr>
          </a:p>
          <a:p>
            <a:pPr indent="0" lvl="0" marL="0" rtl="0" algn="l">
              <a:spcBef>
                <a:spcPts val="0"/>
              </a:spcBef>
              <a:spcAft>
                <a:spcPts val="0"/>
              </a:spcAft>
              <a:buNone/>
            </a:pPr>
            <a:r>
              <a:rPr lang="en">
                <a:solidFill>
                  <a:schemeClr val="dk1"/>
                </a:solidFill>
              </a:rPr>
              <a:t>ament_package()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3"/>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Subscriber </a:t>
            </a:r>
            <a:r>
              <a:rPr lang="en" sz="3600">
                <a:solidFill>
                  <a:srgbClr val="95001A"/>
                </a:solidFill>
                <a:latin typeface="Helvetica Neue"/>
                <a:ea typeface="Helvetica Neue"/>
                <a:cs typeface="Helvetica Neue"/>
                <a:sym typeface="Helvetica Neue"/>
              </a:rPr>
              <a:t>(Includes)</a:t>
            </a:r>
            <a:endParaRPr sz="3600">
              <a:solidFill>
                <a:srgbClr val="95001A"/>
              </a:solidFill>
              <a:latin typeface="Helvetica Neue"/>
              <a:ea typeface="Helvetica Neue"/>
              <a:cs typeface="Helvetica Neue"/>
              <a:sym typeface="Helvetica Neue"/>
            </a:endParaRPr>
          </a:p>
        </p:txBody>
      </p:sp>
      <p:sp>
        <p:nvSpPr>
          <p:cNvPr id="378" name="Google Shape;378;p43"/>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79" name="Google Shape;379;p43"/>
          <p:cNvSpPr txBox="1"/>
          <p:nvPr/>
        </p:nvSpPr>
        <p:spPr>
          <a:xfrm>
            <a:off x="311700" y="1152475"/>
            <a:ext cx="7752300" cy="248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7020"/>
                </a:solidFill>
                <a:latin typeface="Consolas"/>
                <a:ea typeface="Consolas"/>
                <a:cs typeface="Consolas"/>
                <a:sym typeface="Consolas"/>
              </a:rPr>
              <a:t>#include</a:t>
            </a:r>
            <a:r>
              <a:rPr lang="en" sz="1800">
                <a:solidFill>
                  <a:srgbClr val="BBBBBB"/>
                </a:solidFill>
                <a:latin typeface="Consolas"/>
                <a:ea typeface="Consolas"/>
                <a:cs typeface="Consolas"/>
                <a:sym typeface="Consolas"/>
              </a:rPr>
              <a:t> </a:t>
            </a:r>
            <a:r>
              <a:rPr i="1" lang="en" sz="1800">
                <a:solidFill>
                  <a:srgbClr val="408090"/>
                </a:solidFill>
                <a:latin typeface="Consolas"/>
                <a:ea typeface="Consolas"/>
                <a:cs typeface="Consolas"/>
                <a:sym typeface="Consolas"/>
              </a:rPr>
              <a:t>&lt;memory&gt;</a:t>
            </a:r>
            <a:endParaRPr sz="1800">
              <a:solidFill>
                <a:srgbClr val="404040"/>
              </a:solidFill>
              <a:latin typeface="Consolas"/>
              <a:ea typeface="Consolas"/>
              <a:cs typeface="Consolas"/>
              <a:sym typeface="Consolas"/>
            </a:endParaRPr>
          </a:p>
          <a:p>
            <a:pPr indent="0" lvl="0" marL="0" rtl="0" algn="l">
              <a:spcBef>
                <a:spcPts val="0"/>
              </a:spcBef>
              <a:spcAft>
                <a:spcPts val="0"/>
              </a:spcAft>
              <a:buNone/>
            </a:pPr>
            <a:r>
              <a:t/>
            </a:r>
            <a:endParaRPr sz="1800">
              <a:solidFill>
                <a:srgbClr val="404040"/>
              </a:solidFill>
              <a:latin typeface="Consolas"/>
              <a:ea typeface="Consolas"/>
              <a:cs typeface="Consolas"/>
              <a:sym typeface="Consolas"/>
            </a:endParaRPr>
          </a:p>
          <a:p>
            <a:pPr indent="0" lvl="0" marL="0" rtl="0" algn="l">
              <a:spcBef>
                <a:spcPts val="0"/>
              </a:spcBef>
              <a:spcAft>
                <a:spcPts val="0"/>
              </a:spcAft>
              <a:buNone/>
            </a:pPr>
            <a:r>
              <a:rPr lang="en" sz="1800">
                <a:solidFill>
                  <a:srgbClr val="007020"/>
                </a:solidFill>
                <a:latin typeface="Consolas"/>
                <a:ea typeface="Consolas"/>
                <a:cs typeface="Consolas"/>
                <a:sym typeface="Consolas"/>
              </a:rPr>
              <a:t>#include</a:t>
            </a:r>
            <a:r>
              <a:rPr lang="en" sz="1800">
                <a:solidFill>
                  <a:srgbClr val="BBBBBB"/>
                </a:solidFill>
                <a:latin typeface="Consolas"/>
                <a:ea typeface="Consolas"/>
                <a:cs typeface="Consolas"/>
                <a:sym typeface="Consolas"/>
              </a:rPr>
              <a:t> </a:t>
            </a:r>
            <a:r>
              <a:rPr i="1" lang="en" sz="1800">
                <a:solidFill>
                  <a:srgbClr val="408090"/>
                </a:solidFill>
                <a:latin typeface="Consolas"/>
                <a:ea typeface="Consolas"/>
                <a:cs typeface="Consolas"/>
                <a:sym typeface="Consolas"/>
              </a:rPr>
              <a:t>"rclcpp/rclcpp.hpp"</a:t>
            </a:r>
            <a:endParaRPr sz="1800">
              <a:solidFill>
                <a:srgbClr val="404040"/>
              </a:solidFill>
              <a:latin typeface="Consolas"/>
              <a:ea typeface="Consolas"/>
              <a:cs typeface="Consolas"/>
              <a:sym typeface="Consolas"/>
            </a:endParaRPr>
          </a:p>
          <a:p>
            <a:pPr indent="0" lvl="0" marL="0" rtl="0" algn="l">
              <a:spcBef>
                <a:spcPts val="0"/>
              </a:spcBef>
              <a:spcAft>
                <a:spcPts val="0"/>
              </a:spcAft>
              <a:buNone/>
            </a:pPr>
            <a:r>
              <a:rPr lang="en" sz="1800">
                <a:solidFill>
                  <a:srgbClr val="007020"/>
                </a:solidFill>
                <a:latin typeface="Consolas"/>
                <a:ea typeface="Consolas"/>
                <a:cs typeface="Consolas"/>
                <a:sym typeface="Consolas"/>
              </a:rPr>
              <a:t>#include</a:t>
            </a:r>
            <a:r>
              <a:rPr lang="en" sz="1800">
                <a:solidFill>
                  <a:srgbClr val="BBBBBB"/>
                </a:solidFill>
                <a:latin typeface="Consolas"/>
                <a:ea typeface="Consolas"/>
                <a:cs typeface="Consolas"/>
                <a:sym typeface="Consolas"/>
              </a:rPr>
              <a:t> </a:t>
            </a:r>
            <a:r>
              <a:rPr i="1" lang="en" sz="1800">
                <a:solidFill>
                  <a:srgbClr val="408090"/>
                </a:solidFill>
                <a:latin typeface="Consolas"/>
                <a:ea typeface="Consolas"/>
                <a:cs typeface="Consolas"/>
                <a:sym typeface="Consolas"/>
              </a:rPr>
              <a:t>"std_msgs/msg/string.hpp"</a:t>
            </a:r>
            <a:endParaRPr sz="1800">
              <a:solidFill>
                <a:srgbClr val="404040"/>
              </a:solidFill>
              <a:latin typeface="Consolas"/>
              <a:ea typeface="Consolas"/>
              <a:cs typeface="Consolas"/>
              <a:sym typeface="Consolas"/>
            </a:endParaRPr>
          </a:p>
          <a:p>
            <a:pPr indent="0" lvl="0" marL="0" marR="114300" rtl="0" algn="l">
              <a:lnSpc>
                <a:spcPct val="140000"/>
              </a:lnSpc>
              <a:spcBef>
                <a:spcPts val="0"/>
              </a:spcBef>
              <a:spcAft>
                <a:spcPts val="0"/>
              </a:spcAft>
              <a:buClr>
                <a:schemeClr val="dk1"/>
              </a:buClr>
              <a:buSzPts val="1100"/>
              <a:buFont typeface="Arial"/>
              <a:buNone/>
            </a:pPr>
            <a:br>
              <a:rPr b="1" lang="en" sz="1800">
                <a:solidFill>
                  <a:srgbClr val="007020"/>
                </a:solidFill>
                <a:latin typeface="Consolas"/>
                <a:ea typeface="Consolas"/>
                <a:cs typeface="Consolas"/>
                <a:sym typeface="Consolas"/>
              </a:rPr>
            </a:br>
            <a:r>
              <a:rPr b="1" lang="en" sz="1800">
                <a:solidFill>
                  <a:srgbClr val="007020"/>
                </a:solidFill>
                <a:latin typeface="Consolas"/>
                <a:ea typeface="Consolas"/>
                <a:cs typeface="Consolas"/>
                <a:sym typeface="Consolas"/>
              </a:rPr>
              <a:t>using</a:t>
            </a:r>
            <a:r>
              <a:rPr lang="en" sz="1800">
                <a:solidFill>
                  <a:srgbClr val="BBBBBB"/>
                </a:solidFill>
                <a:latin typeface="Consolas"/>
                <a:ea typeface="Consolas"/>
                <a:cs typeface="Consolas"/>
                <a:sym typeface="Consolas"/>
              </a:rPr>
              <a:t> </a:t>
            </a:r>
            <a:r>
              <a:rPr lang="en" sz="1800">
                <a:solidFill>
                  <a:srgbClr val="404040"/>
                </a:solidFill>
                <a:latin typeface="Consolas"/>
                <a:ea typeface="Consolas"/>
                <a:cs typeface="Consolas"/>
                <a:sym typeface="Consolas"/>
              </a:rPr>
              <a:t>std</a:t>
            </a:r>
            <a:r>
              <a:rPr lang="en" sz="1800">
                <a:solidFill>
                  <a:srgbClr val="666666"/>
                </a:solidFill>
                <a:latin typeface="Consolas"/>
                <a:ea typeface="Consolas"/>
                <a:cs typeface="Consolas"/>
                <a:sym typeface="Consolas"/>
              </a:rPr>
              <a:t>::</a:t>
            </a:r>
            <a:r>
              <a:rPr lang="en" sz="1800">
                <a:solidFill>
                  <a:srgbClr val="404040"/>
                </a:solidFill>
                <a:latin typeface="Consolas"/>
                <a:ea typeface="Consolas"/>
                <a:cs typeface="Consolas"/>
                <a:sym typeface="Consolas"/>
              </a:rPr>
              <a:t>placeholders</a:t>
            </a:r>
            <a:r>
              <a:rPr lang="en" sz="1800">
                <a:solidFill>
                  <a:srgbClr val="666666"/>
                </a:solidFill>
                <a:latin typeface="Consolas"/>
                <a:ea typeface="Consolas"/>
                <a:cs typeface="Consolas"/>
                <a:sym typeface="Consolas"/>
              </a:rPr>
              <a:t>::</a:t>
            </a:r>
            <a:r>
              <a:rPr lang="en" sz="1800">
                <a:solidFill>
                  <a:srgbClr val="404040"/>
                </a:solidFill>
                <a:latin typeface="Consolas"/>
                <a:ea typeface="Consolas"/>
                <a:cs typeface="Consolas"/>
                <a:sym typeface="Consolas"/>
              </a:rPr>
              <a:t>_1;</a:t>
            </a:r>
            <a:endParaRPr sz="1800">
              <a:solidFill>
                <a:srgbClr val="404040"/>
              </a:solidFill>
              <a:latin typeface="Consolas"/>
              <a:ea typeface="Consolas"/>
              <a:cs typeface="Consolas"/>
              <a:sym typeface="Consolas"/>
            </a:endParaRPr>
          </a:p>
          <a:p>
            <a:pPr indent="0" lvl="0" marL="0" rtl="0" algn="l">
              <a:spcBef>
                <a:spcPts val="0"/>
              </a:spcBef>
              <a:spcAft>
                <a:spcPts val="0"/>
              </a:spcAft>
              <a:buNone/>
            </a:pPr>
            <a:r>
              <a:t/>
            </a:r>
            <a:endParaRPr sz="27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4"/>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Subscriber </a:t>
            </a:r>
            <a:r>
              <a:rPr lang="en" sz="3600">
                <a:solidFill>
                  <a:srgbClr val="95001A"/>
                </a:solidFill>
                <a:latin typeface="Helvetica Neue"/>
                <a:ea typeface="Helvetica Neue"/>
                <a:cs typeface="Helvetica Neue"/>
                <a:sym typeface="Helvetica Neue"/>
              </a:rPr>
              <a:t>(Class public section)</a:t>
            </a:r>
            <a:endParaRPr sz="3600">
              <a:solidFill>
                <a:srgbClr val="95001A"/>
              </a:solidFill>
              <a:latin typeface="Helvetica Neue"/>
              <a:ea typeface="Helvetica Neue"/>
              <a:cs typeface="Helvetica Neue"/>
              <a:sym typeface="Helvetica Neue"/>
            </a:endParaRPr>
          </a:p>
        </p:txBody>
      </p:sp>
      <p:sp>
        <p:nvSpPr>
          <p:cNvPr id="385" name="Google Shape;385;p44"/>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86" name="Google Shape;386;p44"/>
          <p:cNvSpPr txBox="1"/>
          <p:nvPr/>
        </p:nvSpPr>
        <p:spPr>
          <a:xfrm>
            <a:off x="311700" y="1152475"/>
            <a:ext cx="7752300" cy="250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07020"/>
                </a:solidFill>
                <a:latin typeface="Consolas"/>
                <a:ea typeface="Consolas"/>
                <a:cs typeface="Consolas"/>
                <a:sym typeface="Consolas"/>
              </a:rPr>
              <a:t>class</a:t>
            </a:r>
            <a:r>
              <a:rPr lang="en">
                <a:solidFill>
                  <a:srgbClr val="BBBBBB"/>
                </a:solidFill>
                <a:latin typeface="Consolas"/>
                <a:ea typeface="Consolas"/>
                <a:cs typeface="Consolas"/>
                <a:sym typeface="Consolas"/>
              </a:rPr>
              <a:t> </a:t>
            </a:r>
            <a:r>
              <a:rPr b="1" lang="en">
                <a:solidFill>
                  <a:srgbClr val="0E84B5"/>
                </a:solidFill>
                <a:latin typeface="Consolas"/>
                <a:ea typeface="Consolas"/>
                <a:cs typeface="Consolas"/>
                <a:sym typeface="Consolas"/>
              </a:rPr>
              <a:t>MinimalSubscriber</a:t>
            </a:r>
            <a:r>
              <a:rPr lang="en">
                <a:solidFill>
                  <a:srgbClr val="BBBBBB"/>
                </a:solidFill>
                <a:latin typeface="Consolas"/>
                <a:ea typeface="Consolas"/>
                <a:cs typeface="Consolas"/>
                <a:sym typeface="Consolas"/>
              </a:rPr>
              <a:t> </a:t>
            </a:r>
            <a:r>
              <a:rPr lang="en">
                <a:solidFill>
                  <a:srgbClr val="666666"/>
                </a:solidFill>
                <a:latin typeface="Consolas"/>
                <a:ea typeface="Consolas"/>
                <a:cs typeface="Consolas"/>
                <a:sym typeface="Consolas"/>
              </a:rPr>
              <a:t>:</a:t>
            </a:r>
            <a:r>
              <a:rPr lang="en">
                <a:solidFill>
                  <a:srgbClr val="BBBBBB"/>
                </a:solidFill>
                <a:latin typeface="Consolas"/>
                <a:ea typeface="Consolas"/>
                <a:cs typeface="Consolas"/>
                <a:sym typeface="Consolas"/>
              </a:rPr>
              <a:t> </a:t>
            </a:r>
            <a:r>
              <a:rPr b="1" lang="en">
                <a:solidFill>
                  <a:srgbClr val="007020"/>
                </a:solidFill>
                <a:latin typeface="Consolas"/>
                <a:ea typeface="Consolas"/>
                <a:cs typeface="Consolas"/>
                <a:sym typeface="Consolas"/>
              </a:rPr>
              <a:t>public</a:t>
            </a: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rclcpp</a:t>
            </a:r>
            <a:r>
              <a:rPr lang="en">
                <a:solidFill>
                  <a:srgbClr val="666666"/>
                </a:solidFill>
                <a:latin typeface="Consolas"/>
                <a:ea typeface="Consolas"/>
                <a:cs typeface="Consolas"/>
                <a:sym typeface="Consolas"/>
              </a:rPr>
              <a:t>::</a:t>
            </a:r>
            <a:r>
              <a:rPr lang="en">
                <a:solidFill>
                  <a:srgbClr val="404040"/>
                </a:solidFill>
                <a:latin typeface="Consolas"/>
                <a:ea typeface="Consolas"/>
                <a:cs typeface="Consolas"/>
                <a:sym typeface="Consolas"/>
              </a:rPr>
              <a:t>Node</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404040"/>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b="1" lang="en">
                <a:solidFill>
                  <a:srgbClr val="007020"/>
                </a:solidFill>
                <a:latin typeface="Consolas"/>
                <a:ea typeface="Consolas"/>
                <a:cs typeface="Consolas"/>
                <a:sym typeface="Consolas"/>
              </a:rPr>
              <a:t>public</a:t>
            </a:r>
            <a:r>
              <a:rPr lang="en">
                <a:solidFill>
                  <a:srgbClr val="666666"/>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MinimalSubscriber()</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lang="en">
                <a:solidFill>
                  <a:srgbClr val="666666"/>
                </a:solidFill>
                <a:latin typeface="Consolas"/>
                <a:ea typeface="Consolas"/>
                <a:cs typeface="Consolas"/>
                <a:sym typeface="Consolas"/>
              </a:rPr>
              <a:t>:</a:t>
            </a: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Node(</a:t>
            </a:r>
            <a:r>
              <a:rPr lang="en">
                <a:solidFill>
                  <a:srgbClr val="4070A0"/>
                </a:solidFill>
                <a:latin typeface="Consolas"/>
                <a:ea typeface="Consolas"/>
                <a:cs typeface="Consolas"/>
                <a:sym typeface="Consolas"/>
              </a:rPr>
              <a:t>"minimal_subscriber"</a:t>
            </a:r>
            <a:r>
              <a:rPr lang="en">
                <a:solidFill>
                  <a:srgbClr val="404040"/>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subscription_</a:t>
            </a:r>
            <a:r>
              <a:rPr lang="en">
                <a:solidFill>
                  <a:srgbClr val="BBBBBB"/>
                </a:solidFill>
                <a:latin typeface="Consolas"/>
                <a:ea typeface="Consolas"/>
                <a:cs typeface="Consolas"/>
                <a:sym typeface="Consolas"/>
              </a:rPr>
              <a:t> </a:t>
            </a:r>
            <a:r>
              <a:rPr lang="en">
                <a:solidFill>
                  <a:srgbClr val="666666"/>
                </a:solidFill>
                <a:latin typeface="Consolas"/>
                <a:ea typeface="Consolas"/>
                <a:cs typeface="Consolas"/>
                <a:sym typeface="Consolas"/>
              </a:rPr>
              <a:t>=</a:t>
            </a:r>
            <a:r>
              <a:rPr lang="en">
                <a:solidFill>
                  <a:srgbClr val="BBBBBB"/>
                </a:solidFill>
                <a:latin typeface="Consolas"/>
                <a:ea typeface="Consolas"/>
                <a:cs typeface="Consolas"/>
                <a:sym typeface="Consolas"/>
              </a:rPr>
              <a:t> </a:t>
            </a:r>
            <a:r>
              <a:rPr b="1" lang="en">
                <a:solidFill>
                  <a:srgbClr val="007020"/>
                </a:solidFill>
                <a:latin typeface="Consolas"/>
                <a:ea typeface="Consolas"/>
                <a:cs typeface="Consolas"/>
                <a:sym typeface="Consolas"/>
              </a:rPr>
              <a:t>this</a:t>
            </a:r>
            <a:r>
              <a:rPr lang="en">
                <a:solidFill>
                  <a:srgbClr val="666666"/>
                </a:solidFill>
                <a:latin typeface="Consolas"/>
                <a:ea typeface="Consolas"/>
                <a:cs typeface="Consolas"/>
                <a:sym typeface="Consolas"/>
              </a:rPr>
              <a:t>-&gt;</a:t>
            </a:r>
            <a:r>
              <a:rPr lang="en">
                <a:solidFill>
                  <a:srgbClr val="404040"/>
                </a:solidFill>
                <a:latin typeface="Consolas"/>
                <a:ea typeface="Consolas"/>
                <a:cs typeface="Consolas"/>
                <a:sym typeface="Consolas"/>
              </a:rPr>
              <a:t>create_subscription</a:t>
            </a:r>
            <a:r>
              <a:rPr lang="en">
                <a:solidFill>
                  <a:srgbClr val="666666"/>
                </a:solidFill>
                <a:latin typeface="Consolas"/>
                <a:ea typeface="Consolas"/>
                <a:cs typeface="Consolas"/>
                <a:sym typeface="Consolas"/>
              </a:rPr>
              <a:t>&lt;</a:t>
            </a:r>
            <a:r>
              <a:rPr lang="en">
                <a:solidFill>
                  <a:srgbClr val="404040"/>
                </a:solidFill>
                <a:latin typeface="Consolas"/>
                <a:ea typeface="Consolas"/>
                <a:cs typeface="Consolas"/>
                <a:sym typeface="Consolas"/>
              </a:rPr>
              <a:t>std_msgs</a:t>
            </a:r>
            <a:r>
              <a:rPr lang="en">
                <a:solidFill>
                  <a:srgbClr val="666666"/>
                </a:solidFill>
                <a:latin typeface="Consolas"/>
                <a:ea typeface="Consolas"/>
                <a:cs typeface="Consolas"/>
                <a:sym typeface="Consolas"/>
              </a:rPr>
              <a:t>::</a:t>
            </a:r>
            <a:r>
              <a:rPr lang="en">
                <a:solidFill>
                  <a:srgbClr val="404040"/>
                </a:solidFill>
                <a:latin typeface="Consolas"/>
                <a:ea typeface="Consolas"/>
                <a:cs typeface="Consolas"/>
                <a:sym typeface="Consolas"/>
              </a:rPr>
              <a:t>msg</a:t>
            </a:r>
            <a:r>
              <a:rPr lang="en">
                <a:solidFill>
                  <a:srgbClr val="666666"/>
                </a:solidFill>
                <a:latin typeface="Consolas"/>
                <a:ea typeface="Consolas"/>
                <a:cs typeface="Consolas"/>
                <a:sym typeface="Consolas"/>
              </a:rPr>
              <a:t>::</a:t>
            </a:r>
            <a:r>
              <a:rPr lang="en">
                <a:solidFill>
                  <a:srgbClr val="404040"/>
                </a:solidFill>
                <a:latin typeface="Consolas"/>
                <a:ea typeface="Consolas"/>
                <a:cs typeface="Consolas"/>
                <a:sym typeface="Consolas"/>
              </a:rPr>
              <a:t>String</a:t>
            </a:r>
            <a:r>
              <a:rPr lang="en">
                <a:solidFill>
                  <a:srgbClr val="666666"/>
                </a:solidFill>
                <a:latin typeface="Consolas"/>
                <a:ea typeface="Consolas"/>
                <a:cs typeface="Consolas"/>
                <a:sym typeface="Consolas"/>
              </a:rPr>
              <a:t>&gt;</a:t>
            </a:r>
            <a:r>
              <a:rPr lang="en">
                <a:solidFill>
                  <a:srgbClr val="404040"/>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rPr lang="en">
                <a:solidFill>
                  <a:srgbClr val="BBBBBB"/>
                </a:solidFill>
                <a:latin typeface="Consolas"/>
                <a:ea typeface="Consolas"/>
                <a:cs typeface="Consolas"/>
                <a:sym typeface="Consolas"/>
              </a:rPr>
              <a:t>      </a:t>
            </a:r>
            <a:r>
              <a:rPr lang="en">
                <a:solidFill>
                  <a:srgbClr val="4070A0"/>
                </a:solidFill>
                <a:latin typeface="Consolas"/>
                <a:ea typeface="Consolas"/>
                <a:cs typeface="Consolas"/>
                <a:sym typeface="Consolas"/>
              </a:rPr>
              <a:t>"topic"</a:t>
            </a:r>
            <a:r>
              <a:rPr lang="en">
                <a:solidFill>
                  <a:srgbClr val="404040"/>
                </a:solidFill>
                <a:latin typeface="Consolas"/>
                <a:ea typeface="Consolas"/>
                <a:cs typeface="Consolas"/>
                <a:sym typeface="Consolas"/>
              </a:rPr>
              <a:t>,</a:t>
            </a:r>
            <a:r>
              <a:rPr lang="en">
                <a:solidFill>
                  <a:srgbClr val="BBBBBB"/>
                </a:solidFill>
                <a:latin typeface="Consolas"/>
                <a:ea typeface="Consolas"/>
                <a:cs typeface="Consolas"/>
                <a:sym typeface="Consolas"/>
              </a:rPr>
              <a:t> </a:t>
            </a:r>
            <a:r>
              <a:rPr lang="en">
                <a:solidFill>
                  <a:srgbClr val="208050"/>
                </a:solidFill>
                <a:latin typeface="Consolas"/>
                <a:ea typeface="Consolas"/>
                <a:cs typeface="Consolas"/>
                <a:sym typeface="Consolas"/>
              </a:rPr>
              <a:t>10</a:t>
            </a:r>
            <a:r>
              <a:rPr lang="en">
                <a:solidFill>
                  <a:srgbClr val="404040"/>
                </a:solidFill>
                <a:latin typeface="Consolas"/>
                <a:ea typeface="Consolas"/>
                <a:cs typeface="Consolas"/>
                <a:sym typeface="Consolas"/>
              </a:rPr>
              <a:t>,</a:t>
            </a: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std</a:t>
            </a:r>
            <a:r>
              <a:rPr lang="en">
                <a:solidFill>
                  <a:srgbClr val="666666"/>
                </a:solidFill>
                <a:latin typeface="Consolas"/>
                <a:ea typeface="Consolas"/>
                <a:cs typeface="Consolas"/>
                <a:sym typeface="Consolas"/>
              </a:rPr>
              <a:t>::</a:t>
            </a:r>
            <a:r>
              <a:rPr lang="en">
                <a:solidFill>
                  <a:srgbClr val="404040"/>
                </a:solidFill>
                <a:latin typeface="Consolas"/>
                <a:ea typeface="Consolas"/>
                <a:cs typeface="Consolas"/>
                <a:sym typeface="Consolas"/>
              </a:rPr>
              <a:t>bind(</a:t>
            </a:r>
            <a:r>
              <a:rPr lang="en">
                <a:solidFill>
                  <a:srgbClr val="666666"/>
                </a:solidFill>
                <a:latin typeface="Consolas"/>
                <a:ea typeface="Consolas"/>
                <a:cs typeface="Consolas"/>
                <a:sym typeface="Consolas"/>
              </a:rPr>
              <a:t>&amp;</a:t>
            </a:r>
            <a:r>
              <a:rPr lang="en">
                <a:solidFill>
                  <a:srgbClr val="404040"/>
                </a:solidFill>
                <a:latin typeface="Consolas"/>
                <a:ea typeface="Consolas"/>
                <a:cs typeface="Consolas"/>
                <a:sym typeface="Consolas"/>
              </a:rPr>
              <a:t>MinimalSubscriber</a:t>
            </a:r>
            <a:r>
              <a:rPr lang="en">
                <a:solidFill>
                  <a:srgbClr val="666666"/>
                </a:solidFill>
                <a:latin typeface="Consolas"/>
                <a:ea typeface="Consolas"/>
                <a:cs typeface="Consolas"/>
                <a:sym typeface="Consolas"/>
              </a:rPr>
              <a:t>::</a:t>
            </a:r>
            <a:r>
              <a:rPr lang="en">
                <a:solidFill>
                  <a:srgbClr val="404040"/>
                </a:solidFill>
                <a:latin typeface="Consolas"/>
                <a:ea typeface="Consolas"/>
                <a:cs typeface="Consolas"/>
                <a:sym typeface="Consolas"/>
              </a:rPr>
              <a:t>topic_callback,</a:t>
            </a:r>
            <a:r>
              <a:rPr lang="en">
                <a:solidFill>
                  <a:srgbClr val="BBBBBB"/>
                </a:solidFill>
                <a:latin typeface="Consolas"/>
                <a:ea typeface="Consolas"/>
                <a:cs typeface="Consolas"/>
                <a:sym typeface="Consolas"/>
              </a:rPr>
              <a:t> </a:t>
            </a:r>
            <a:r>
              <a:rPr b="1" lang="en">
                <a:solidFill>
                  <a:srgbClr val="007020"/>
                </a:solidFill>
                <a:latin typeface="Consolas"/>
                <a:ea typeface="Consolas"/>
                <a:cs typeface="Consolas"/>
                <a:sym typeface="Consolas"/>
              </a:rPr>
              <a:t>this</a:t>
            </a:r>
            <a:r>
              <a:rPr lang="en">
                <a:solidFill>
                  <a:srgbClr val="404040"/>
                </a:solidFill>
                <a:latin typeface="Consolas"/>
                <a:ea typeface="Consolas"/>
                <a:cs typeface="Consolas"/>
                <a:sym typeface="Consolas"/>
              </a:rPr>
              <a:t>,</a:t>
            </a: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_1));</a:t>
            </a:r>
            <a:endParaRPr>
              <a:solidFill>
                <a:srgbClr val="404040"/>
              </a:solidFill>
              <a:latin typeface="Consolas"/>
              <a:ea typeface="Consolas"/>
              <a:cs typeface="Consolas"/>
              <a:sym typeface="Consolas"/>
            </a:endParaRPr>
          </a:p>
          <a:p>
            <a:pPr indent="0" lvl="0" marL="114300" marR="114300" rtl="0" algn="l">
              <a:lnSpc>
                <a:spcPct val="140000"/>
              </a:lnSpc>
              <a:spcBef>
                <a:spcPts val="0"/>
              </a:spcBef>
              <a:spcAft>
                <a:spcPts val="0"/>
              </a:spcAft>
              <a:buClr>
                <a:schemeClr val="dk1"/>
              </a:buClr>
              <a:buSzPts val="1100"/>
              <a:buFont typeface="Arial"/>
              <a:buNone/>
            </a:pPr>
            <a:r>
              <a:rPr lang="en">
                <a:solidFill>
                  <a:srgbClr val="BBBBBB"/>
                </a:solidFill>
                <a:latin typeface="Consolas"/>
                <a:ea typeface="Consolas"/>
                <a:cs typeface="Consolas"/>
                <a:sym typeface="Consolas"/>
              </a:rPr>
              <a:t>    </a:t>
            </a:r>
            <a:r>
              <a:rPr lang="en">
                <a:solidFill>
                  <a:srgbClr val="404040"/>
                </a:solidFill>
                <a:latin typeface="Consolas"/>
                <a:ea typeface="Consolas"/>
                <a:cs typeface="Consolas"/>
                <a:sym typeface="Consolas"/>
              </a:rPr>
              <a:t>}</a:t>
            </a:r>
            <a:endParaRPr>
              <a:solidFill>
                <a:srgbClr val="404040"/>
              </a:solidFill>
              <a:latin typeface="Consolas"/>
              <a:ea typeface="Consolas"/>
              <a:cs typeface="Consolas"/>
              <a:sym typeface="Consolas"/>
            </a:endParaRPr>
          </a:p>
          <a:p>
            <a:pPr indent="0" lvl="0" marL="0" rtl="0" algn="l">
              <a:spcBef>
                <a:spcPts val="0"/>
              </a:spcBef>
              <a:spcAft>
                <a:spcPts val="0"/>
              </a:spcAft>
              <a:buNone/>
            </a:pPr>
            <a:r>
              <a:t/>
            </a:r>
            <a:endParaRPr sz="19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5"/>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Subscriber </a:t>
            </a:r>
            <a:r>
              <a:rPr lang="en" sz="3600">
                <a:solidFill>
                  <a:srgbClr val="95001A"/>
                </a:solidFill>
                <a:latin typeface="Helvetica Neue"/>
                <a:ea typeface="Helvetica Neue"/>
                <a:cs typeface="Helvetica Neue"/>
                <a:sym typeface="Helvetica Neue"/>
              </a:rPr>
              <a:t>(Class private section)</a:t>
            </a:r>
            <a:endParaRPr sz="3600">
              <a:solidFill>
                <a:srgbClr val="95001A"/>
              </a:solidFill>
              <a:latin typeface="Helvetica Neue"/>
              <a:ea typeface="Helvetica Neue"/>
              <a:cs typeface="Helvetica Neue"/>
              <a:sym typeface="Helvetica Neue"/>
            </a:endParaRPr>
          </a:p>
        </p:txBody>
      </p:sp>
      <p:sp>
        <p:nvSpPr>
          <p:cNvPr id="392" name="Google Shape;392;p45"/>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393" name="Google Shape;393;p45"/>
          <p:cNvSpPr txBox="1"/>
          <p:nvPr/>
        </p:nvSpPr>
        <p:spPr>
          <a:xfrm>
            <a:off x="105900" y="1152475"/>
            <a:ext cx="8726400" cy="343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b="1" lang="en" sz="1500">
                <a:solidFill>
                  <a:srgbClr val="007020"/>
                </a:solidFill>
                <a:latin typeface="Consolas"/>
                <a:ea typeface="Consolas"/>
                <a:cs typeface="Consolas"/>
                <a:sym typeface="Consolas"/>
              </a:rPr>
              <a:t>private</a:t>
            </a:r>
            <a:r>
              <a:rPr lang="en" sz="1500">
                <a:solidFill>
                  <a:srgbClr val="666666"/>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902000"/>
                </a:solidFill>
                <a:latin typeface="Consolas"/>
                <a:ea typeface="Consolas"/>
                <a:cs typeface="Consolas"/>
                <a:sym typeface="Consolas"/>
              </a:rPr>
              <a:t>void</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topic_callback(</a:t>
            </a:r>
            <a:r>
              <a:rPr b="1" lang="en" sz="1500">
                <a:solidFill>
                  <a:srgbClr val="007020"/>
                </a:solidFill>
                <a:latin typeface="Consolas"/>
                <a:ea typeface="Consolas"/>
                <a:cs typeface="Consolas"/>
                <a:sym typeface="Consolas"/>
              </a:rPr>
              <a:t>const</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std_msgs</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msg</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String</a:t>
            </a:r>
            <a:r>
              <a:rPr lang="en" sz="1500">
                <a:solidFill>
                  <a:srgbClr val="BBBBBB"/>
                </a:solidFill>
                <a:latin typeface="Consolas"/>
                <a:ea typeface="Consolas"/>
                <a:cs typeface="Consolas"/>
                <a:sym typeface="Consolas"/>
              </a:rPr>
              <a:t> </a:t>
            </a:r>
            <a:r>
              <a:rPr lang="en" sz="1500">
                <a:solidFill>
                  <a:srgbClr val="666666"/>
                </a:solidFill>
                <a:latin typeface="Consolas"/>
                <a:ea typeface="Consolas"/>
                <a:cs typeface="Consolas"/>
                <a:sym typeface="Consolas"/>
              </a:rPr>
              <a:t>&amp;</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msg)</a:t>
            </a:r>
            <a:r>
              <a:rPr lang="en" sz="1500">
                <a:solidFill>
                  <a:srgbClr val="BBBBBB"/>
                </a:solidFill>
                <a:latin typeface="Consolas"/>
                <a:ea typeface="Consolas"/>
                <a:cs typeface="Consolas"/>
                <a:sym typeface="Consolas"/>
              </a:rPr>
              <a:t> </a:t>
            </a:r>
            <a:r>
              <a:rPr b="1" lang="en" sz="1500">
                <a:solidFill>
                  <a:srgbClr val="007020"/>
                </a:solidFill>
                <a:latin typeface="Consolas"/>
                <a:ea typeface="Consolas"/>
                <a:cs typeface="Consolas"/>
                <a:sym typeface="Consolas"/>
              </a:rPr>
              <a:t>const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RCLCPP_INFO(</a:t>
            </a:r>
            <a:r>
              <a:rPr b="1" lang="en" sz="1500">
                <a:solidFill>
                  <a:srgbClr val="007020"/>
                </a:solidFill>
                <a:latin typeface="Consolas"/>
                <a:ea typeface="Consolas"/>
                <a:cs typeface="Consolas"/>
                <a:sym typeface="Consolas"/>
              </a:rPr>
              <a:t>this</a:t>
            </a:r>
            <a:r>
              <a:rPr lang="en" sz="1500">
                <a:solidFill>
                  <a:srgbClr val="666666"/>
                </a:solidFill>
                <a:latin typeface="Consolas"/>
                <a:ea typeface="Consolas"/>
                <a:cs typeface="Consolas"/>
                <a:sym typeface="Consolas"/>
              </a:rPr>
              <a:t>-&gt;</a:t>
            </a:r>
            <a:r>
              <a:rPr lang="en" sz="1500">
                <a:solidFill>
                  <a:srgbClr val="404040"/>
                </a:solidFill>
                <a:latin typeface="Consolas"/>
                <a:ea typeface="Consolas"/>
                <a:cs typeface="Consolas"/>
                <a:sym typeface="Consolas"/>
              </a:rPr>
              <a:t>get_logger(),</a:t>
            </a:r>
            <a:r>
              <a:rPr lang="en" sz="1500">
                <a:solidFill>
                  <a:srgbClr val="BBBBBB"/>
                </a:solidFill>
                <a:latin typeface="Consolas"/>
                <a:ea typeface="Consolas"/>
                <a:cs typeface="Consolas"/>
                <a:sym typeface="Consolas"/>
              </a:rPr>
              <a:t> </a:t>
            </a:r>
            <a:r>
              <a:rPr lang="en" sz="1500">
                <a:solidFill>
                  <a:srgbClr val="4070A0"/>
                </a:solidFill>
                <a:latin typeface="Consolas"/>
                <a:ea typeface="Consolas"/>
                <a:cs typeface="Consolas"/>
                <a:sym typeface="Consolas"/>
              </a:rPr>
              <a:t>"I heard: '%s'"</a:t>
            </a:r>
            <a:r>
              <a:rPr lang="en" sz="1500">
                <a:solidFill>
                  <a:srgbClr val="404040"/>
                </a:solidFill>
                <a:latin typeface="Consolas"/>
                <a:ea typeface="Consolas"/>
                <a:cs typeface="Consolas"/>
                <a:sym typeface="Consolas"/>
              </a:rPr>
              <a:t>,</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msg.data.c_str());</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rclcpp</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Subscription</a:t>
            </a:r>
            <a:r>
              <a:rPr lang="en" sz="1500">
                <a:solidFill>
                  <a:srgbClr val="666666"/>
                </a:solidFill>
                <a:latin typeface="Consolas"/>
                <a:ea typeface="Consolas"/>
                <a:cs typeface="Consolas"/>
                <a:sym typeface="Consolas"/>
              </a:rPr>
              <a:t>&lt;</a:t>
            </a:r>
            <a:r>
              <a:rPr lang="en" sz="1500">
                <a:solidFill>
                  <a:srgbClr val="404040"/>
                </a:solidFill>
                <a:latin typeface="Consolas"/>
                <a:ea typeface="Consolas"/>
                <a:cs typeface="Consolas"/>
                <a:sym typeface="Consolas"/>
              </a:rPr>
              <a:t>std_msgs</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msg</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String</a:t>
            </a:r>
            <a:r>
              <a:rPr lang="en" sz="1500">
                <a:solidFill>
                  <a:srgbClr val="666666"/>
                </a:solidFill>
                <a:latin typeface="Consolas"/>
                <a:ea typeface="Consolas"/>
                <a:cs typeface="Consolas"/>
                <a:sym typeface="Consolas"/>
              </a:rPr>
              <a:t>&gt;::</a:t>
            </a:r>
            <a:r>
              <a:rPr lang="en" sz="1500">
                <a:solidFill>
                  <a:srgbClr val="404040"/>
                </a:solidFill>
                <a:latin typeface="Consolas"/>
                <a:ea typeface="Consolas"/>
                <a:cs typeface="Consolas"/>
                <a:sym typeface="Consolas"/>
              </a:rPr>
              <a:t>SharedPtr</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subscription_;</a:t>
            </a:r>
            <a:endParaRPr sz="1500">
              <a:solidFill>
                <a:srgbClr val="404040"/>
              </a:solidFill>
              <a:latin typeface="Consolas"/>
              <a:ea typeface="Consolas"/>
              <a:cs typeface="Consolas"/>
              <a:sym typeface="Consolas"/>
            </a:endParaRPr>
          </a:p>
          <a:p>
            <a:pPr indent="0" lvl="0" marL="114300" marR="114300" rtl="0" algn="l">
              <a:lnSpc>
                <a:spcPct val="140000"/>
              </a:lnSpc>
              <a:spcBef>
                <a:spcPts val="0"/>
              </a:spcBef>
              <a:spcAft>
                <a:spcPts val="0"/>
              </a:spcAft>
              <a:buClr>
                <a:schemeClr val="dk1"/>
              </a:buClr>
              <a:buSzPts val="1100"/>
              <a:buFont typeface="Arial"/>
              <a:buNone/>
            </a:pP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br>
              <a:rPr lang="en" sz="2000"/>
            </a:br>
            <a:endParaRPr sz="2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6"/>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Subscriber </a:t>
            </a:r>
            <a:r>
              <a:rPr lang="en" sz="3600">
                <a:solidFill>
                  <a:srgbClr val="95001A"/>
                </a:solidFill>
                <a:latin typeface="Helvetica Neue"/>
                <a:ea typeface="Helvetica Neue"/>
                <a:cs typeface="Helvetica Neue"/>
                <a:sym typeface="Helvetica Neue"/>
              </a:rPr>
              <a:t>(main function)</a:t>
            </a:r>
            <a:endParaRPr sz="3600">
              <a:solidFill>
                <a:srgbClr val="95001A"/>
              </a:solidFill>
              <a:latin typeface="Helvetica Neue"/>
              <a:ea typeface="Helvetica Neue"/>
              <a:cs typeface="Helvetica Neue"/>
              <a:sym typeface="Helvetica Neue"/>
            </a:endParaRPr>
          </a:p>
        </p:txBody>
      </p:sp>
      <p:sp>
        <p:nvSpPr>
          <p:cNvPr id="399" name="Google Shape;399;p46"/>
          <p:cNvSpPr txBox="1"/>
          <p:nvPr/>
        </p:nvSpPr>
        <p:spPr>
          <a:xfrm>
            <a:off x="105900" y="1086325"/>
            <a:ext cx="8726400" cy="39909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t/>
            </a:r>
            <a:endParaRPr sz="800">
              <a:solidFill>
                <a:srgbClr val="44464B"/>
              </a:solidFill>
              <a:latin typeface="Helvetica Neue"/>
              <a:ea typeface="Helvetica Neue"/>
              <a:cs typeface="Helvetica Neue"/>
              <a:sym typeface="Helvetica Neue"/>
            </a:endParaRPr>
          </a:p>
        </p:txBody>
      </p:sp>
      <p:sp>
        <p:nvSpPr>
          <p:cNvPr id="400" name="Google Shape;400;p46"/>
          <p:cNvSpPr txBox="1"/>
          <p:nvPr/>
        </p:nvSpPr>
        <p:spPr>
          <a:xfrm>
            <a:off x="311700" y="1152475"/>
            <a:ext cx="7752300" cy="284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1500">
                <a:solidFill>
                  <a:srgbClr val="902000"/>
                </a:solidFill>
                <a:latin typeface="Consolas"/>
                <a:ea typeface="Consolas"/>
                <a:cs typeface="Consolas"/>
                <a:sym typeface="Consolas"/>
              </a:rPr>
              <a:t>int</a:t>
            </a:r>
            <a:r>
              <a:rPr lang="en" sz="1500">
                <a:solidFill>
                  <a:srgbClr val="BBBBBB"/>
                </a:solidFill>
                <a:latin typeface="Consolas"/>
                <a:ea typeface="Consolas"/>
                <a:cs typeface="Consolas"/>
                <a:sym typeface="Consolas"/>
              </a:rPr>
              <a:t> </a:t>
            </a:r>
            <a:r>
              <a:rPr lang="en" sz="1500">
                <a:solidFill>
                  <a:srgbClr val="06287E"/>
                </a:solidFill>
                <a:latin typeface="Consolas"/>
                <a:ea typeface="Consolas"/>
                <a:cs typeface="Consolas"/>
                <a:sym typeface="Consolas"/>
              </a:rPr>
              <a:t>main</a:t>
            </a:r>
            <a:r>
              <a:rPr lang="en" sz="1500">
                <a:solidFill>
                  <a:srgbClr val="404040"/>
                </a:solidFill>
                <a:latin typeface="Consolas"/>
                <a:ea typeface="Consolas"/>
                <a:cs typeface="Consolas"/>
                <a:sym typeface="Consolas"/>
              </a:rPr>
              <a:t>(</a:t>
            </a:r>
            <a:r>
              <a:rPr lang="en" sz="1500">
                <a:solidFill>
                  <a:srgbClr val="902000"/>
                </a:solidFill>
                <a:latin typeface="Consolas"/>
                <a:ea typeface="Consolas"/>
                <a:cs typeface="Consolas"/>
                <a:sym typeface="Consolas"/>
              </a:rPr>
              <a:t>int</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argc,</a:t>
            </a:r>
            <a:r>
              <a:rPr lang="en" sz="1500">
                <a:solidFill>
                  <a:srgbClr val="BBBBBB"/>
                </a:solidFill>
                <a:latin typeface="Consolas"/>
                <a:ea typeface="Consolas"/>
                <a:cs typeface="Consolas"/>
                <a:sym typeface="Consolas"/>
              </a:rPr>
              <a:t> </a:t>
            </a:r>
            <a:r>
              <a:rPr lang="en" sz="1500">
                <a:solidFill>
                  <a:srgbClr val="902000"/>
                </a:solidFill>
                <a:latin typeface="Consolas"/>
                <a:ea typeface="Consolas"/>
                <a:cs typeface="Consolas"/>
                <a:sym typeface="Consolas"/>
              </a:rPr>
              <a:t>char</a:t>
            </a:r>
            <a:r>
              <a:rPr lang="en" sz="1500">
                <a:solidFill>
                  <a:srgbClr val="BBBBBB"/>
                </a:solidFill>
                <a:latin typeface="Consolas"/>
                <a:ea typeface="Consolas"/>
                <a:cs typeface="Consolas"/>
                <a:sym typeface="Consolas"/>
              </a:rPr>
              <a:t> </a:t>
            </a:r>
            <a:r>
              <a:rPr lang="en" sz="1500">
                <a:solidFill>
                  <a:srgbClr val="666666"/>
                </a:solidFill>
                <a:latin typeface="Consolas"/>
                <a:ea typeface="Consolas"/>
                <a:cs typeface="Consolas"/>
                <a:sym typeface="Consolas"/>
              </a:rPr>
              <a:t>*</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argv[])</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rclcpp</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init(argc,</a:t>
            </a: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argv);</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rclcpp</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spin(std</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make_shared</a:t>
            </a:r>
            <a:r>
              <a:rPr lang="en" sz="1500">
                <a:solidFill>
                  <a:srgbClr val="666666"/>
                </a:solidFill>
                <a:latin typeface="Consolas"/>
                <a:ea typeface="Consolas"/>
                <a:cs typeface="Consolas"/>
                <a:sym typeface="Consolas"/>
              </a:rPr>
              <a:t>&lt;</a:t>
            </a:r>
            <a:r>
              <a:rPr lang="en" sz="1500">
                <a:solidFill>
                  <a:srgbClr val="404040"/>
                </a:solidFill>
                <a:latin typeface="Consolas"/>
                <a:ea typeface="Consolas"/>
                <a:cs typeface="Consolas"/>
                <a:sym typeface="Consolas"/>
              </a:rPr>
              <a:t>MinimalSubscriber</a:t>
            </a:r>
            <a:r>
              <a:rPr lang="en" sz="1500">
                <a:solidFill>
                  <a:srgbClr val="666666"/>
                </a:solidFill>
                <a:latin typeface="Consolas"/>
                <a:ea typeface="Consolas"/>
                <a:cs typeface="Consolas"/>
                <a:sym typeface="Consolas"/>
              </a:rPr>
              <a:t>&gt;</a:t>
            </a: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lang="en" sz="1500">
                <a:solidFill>
                  <a:srgbClr val="404040"/>
                </a:solidFill>
                <a:latin typeface="Consolas"/>
                <a:ea typeface="Consolas"/>
                <a:cs typeface="Consolas"/>
                <a:sym typeface="Consolas"/>
              </a:rPr>
              <a:t>rclcpp</a:t>
            </a:r>
            <a:r>
              <a:rPr lang="en" sz="1500">
                <a:solidFill>
                  <a:srgbClr val="666666"/>
                </a:solidFill>
                <a:latin typeface="Consolas"/>
                <a:ea typeface="Consolas"/>
                <a:cs typeface="Consolas"/>
                <a:sym typeface="Consolas"/>
              </a:rPr>
              <a:t>::</a:t>
            </a:r>
            <a:r>
              <a:rPr lang="en" sz="1500">
                <a:solidFill>
                  <a:srgbClr val="404040"/>
                </a:solidFill>
                <a:latin typeface="Consolas"/>
                <a:ea typeface="Consolas"/>
                <a:cs typeface="Consolas"/>
                <a:sym typeface="Consolas"/>
              </a:rPr>
              <a:t>shutdown();</a:t>
            </a:r>
            <a:endParaRPr sz="1500">
              <a:solidFill>
                <a:srgbClr val="404040"/>
              </a:solidFill>
              <a:latin typeface="Consolas"/>
              <a:ea typeface="Consolas"/>
              <a:cs typeface="Consolas"/>
              <a:sym typeface="Consolas"/>
            </a:endParaRPr>
          </a:p>
          <a:p>
            <a:pPr indent="0" lvl="0" marL="0" rtl="0" algn="l">
              <a:spcBef>
                <a:spcPts val="0"/>
              </a:spcBef>
              <a:spcAft>
                <a:spcPts val="0"/>
              </a:spcAft>
              <a:buNone/>
            </a:pPr>
            <a:r>
              <a:rPr lang="en" sz="1500">
                <a:solidFill>
                  <a:srgbClr val="BBBBBB"/>
                </a:solidFill>
                <a:latin typeface="Consolas"/>
                <a:ea typeface="Consolas"/>
                <a:cs typeface="Consolas"/>
                <a:sym typeface="Consolas"/>
              </a:rPr>
              <a:t>  </a:t>
            </a:r>
            <a:r>
              <a:rPr b="1" lang="en" sz="1500">
                <a:solidFill>
                  <a:srgbClr val="007020"/>
                </a:solidFill>
                <a:latin typeface="Consolas"/>
                <a:ea typeface="Consolas"/>
                <a:cs typeface="Consolas"/>
                <a:sym typeface="Consolas"/>
              </a:rPr>
              <a:t>return</a:t>
            </a:r>
            <a:r>
              <a:rPr lang="en" sz="1500">
                <a:solidFill>
                  <a:srgbClr val="BBBBBB"/>
                </a:solidFill>
                <a:latin typeface="Consolas"/>
                <a:ea typeface="Consolas"/>
                <a:cs typeface="Consolas"/>
                <a:sym typeface="Consolas"/>
              </a:rPr>
              <a:t> </a:t>
            </a:r>
            <a:r>
              <a:rPr lang="en" sz="1500">
                <a:solidFill>
                  <a:srgbClr val="208050"/>
                </a:solidFill>
                <a:latin typeface="Consolas"/>
                <a:ea typeface="Consolas"/>
                <a:cs typeface="Consolas"/>
                <a:sym typeface="Consolas"/>
              </a:rPr>
              <a:t>0</a:t>
            </a: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114300" marR="114300" rtl="0" algn="l">
              <a:lnSpc>
                <a:spcPct val="140000"/>
              </a:lnSpc>
              <a:spcBef>
                <a:spcPts val="0"/>
              </a:spcBef>
              <a:spcAft>
                <a:spcPts val="0"/>
              </a:spcAft>
              <a:buClr>
                <a:schemeClr val="dk1"/>
              </a:buClr>
              <a:buSzPts val="1100"/>
              <a:buFont typeface="Arial"/>
              <a:buNone/>
            </a:pPr>
            <a:r>
              <a:rPr lang="en" sz="1500">
                <a:solidFill>
                  <a:srgbClr val="404040"/>
                </a:solidFill>
                <a:latin typeface="Consolas"/>
                <a:ea typeface="Consolas"/>
                <a:cs typeface="Consolas"/>
                <a:sym typeface="Consolas"/>
              </a:rPr>
              <a:t>}</a:t>
            </a:r>
            <a:endParaRPr sz="1500">
              <a:solidFill>
                <a:srgbClr val="404040"/>
              </a:solidFill>
              <a:latin typeface="Consolas"/>
              <a:ea typeface="Consolas"/>
              <a:cs typeface="Consolas"/>
              <a:sym typeface="Consolas"/>
            </a:endParaRPr>
          </a:p>
          <a:p>
            <a:pPr indent="0" lvl="0" marL="0" rtl="0" algn="l">
              <a:spcBef>
                <a:spcPts val="0"/>
              </a:spcBef>
              <a:spcAft>
                <a:spcPts val="0"/>
              </a:spcAft>
              <a:buClr>
                <a:srgbClr val="000000"/>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7"/>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Installing Dependencies</a:t>
            </a:r>
            <a:endParaRPr sz="3600">
              <a:solidFill>
                <a:srgbClr val="95001A"/>
              </a:solidFill>
              <a:latin typeface="Helvetica Neue"/>
              <a:ea typeface="Helvetica Neue"/>
              <a:cs typeface="Helvetica Neue"/>
              <a:sym typeface="Helvetica Neue"/>
            </a:endParaRPr>
          </a:p>
        </p:txBody>
      </p:sp>
      <p:sp>
        <p:nvSpPr>
          <p:cNvPr id="406" name="Google Shape;406;p47"/>
          <p:cNvSpPr txBox="1"/>
          <p:nvPr/>
        </p:nvSpPr>
        <p:spPr>
          <a:xfrm>
            <a:off x="311700" y="1152475"/>
            <a:ext cx="8520600" cy="3819000"/>
          </a:xfrm>
          <a:prstGeom prst="rect">
            <a:avLst/>
          </a:prstGeom>
          <a:noFill/>
          <a:ln>
            <a:noFill/>
          </a:ln>
        </p:spPr>
        <p:txBody>
          <a:bodyPr anchorCtr="0" anchor="t" bIns="45700" lIns="91425" spcFirstLastPara="1" rIns="91425" wrap="square" tIns="45700">
            <a:noAutofit/>
          </a:bodyPr>
          <a:lstStyle/>
          <a:p>
            <a:pPr indent="-368300" lvl="0" marL="457200" rtl="0" algn="l">
              <a:spcBef>
                <a:spcPts val="560"/>
              </a:spcBef>
              <a:spcAft>
                <a:spcPts val="0"/>
              </a:spcAft>
              <a:buClr>
                <a:srgbClr val="00144D"/>
              </a:buClr>
              <a:buSzPts val="2200"/>
              <a:buFont typeface="Helvetica Neue"/>
              <a:buChar char="•"/>
            </a:pPr>
            <a:r>
              <a:rPr lang="en" sz="2200">
                <a:solidFill>
                  <a:srgbClr val="44464B"/>
                </a:solidFill>
                <a:latin typeface="Helvetica Neue"/>
                <a:ea typeface="Helvetica Neue"/>
                <a:cs typeface="Helvetica Neue"/>
                <a:sym typeface="Helvetica Neue"/>
              </a:rPr>
              <a:t>ROS 2 uses </a:t>
            </a:r>
            <a:r>
              <a:rPr lang="en" sz="2200">
                <a:solidFill>
                  <a:srgbClr val="44464B"/>
                </a:solidFill>
                <a:highlight>
                  <a:srgbClr val="E0E0E0"/>
                </a:highlight>
                <a:latin typeface="Roboto Mono"/>
                <a:ea typeface="Roboto Mono"/>
                <a:cs typeface="Roboto Mono"/>
                <a:sym typeface="Roboto Mono"/>
              </a:rPr>
              <a:t>rosdep</a:t>
            </a:r>
            <a:r>
              <a:rPr lang="en" sz="2200">
                <a:solidFill>
                  <a:srgbClr val="44464B"/>
                </a:solidFill>
                <a:latin typeface="Helvetica Neue"/>
                <a:ea typeface="Helvetica Neue"/>
                <a:cs typeface="Helvetica Neue"/>
                <a:sym typeface="Helvetica Neue"/>
              </a:rPr>
              <a:t> to install package dependencies.</a:t>
            </a:r>
            <a:endParaRPr sz="2200">
              <a:solidFill>
                <a:srgbClr val="44464B"/>
              </a:solidFill>
              <a:latin typeface="Helvetica Neue"/>
              <a:ea typeface="Helvetica Neue"/>
              <a:cs typeface="Helvetica Neue"/>
              <a:sym typeface="Helvetica Neue"/>
            </a:endParaRPr>
          </a:p>
          <a:p>
            <a:pPr indent="-368300" lvl="0" marL="457200" rtl="0" algn="l">
              <a:spcBef>
                <a:spcPts val="0"/>
              </a:spcBef>
              <a:spcAft>
                <a:spcPts val="0"/>
              </a:spcAft>
              <a:buClr>
                <a:srgbClr val="00144D"/>
              </a:buClr>
              <a:buSzPts val="2200"/>
              <a:buFont typeface="Helvetica Neue"/>
              <a:buChar char="•"/>
            </a:pPr>
            <a:r>
              <a:rPr lang="en" sz="2200" u="sng">
                <a:solidFill>
                  <a:srgbClr val="00144D"/>
                </a:solidFill>
                <a:latin typeface="Helvetica Neue"/>
                <a:ea typeface="Helvetica Neue"/>
                <a:cs typeface="Helvetica Neue"/>
                <a:sym typeface="Helvetica Neue"/>
                <a:hlinkClick r:id="rId3">
                  <a:extLst>
                    <a:ext uri="{A12FA001-AC4F-418D-AE19-62706E023703}">
                      <ahyp:hlinkClr val="tx"/>
                    </a:ext>
                  </a:extLst>
                </a:hlinkClick>
              </a:rPr>
              <a:t>https://index.ros.org/</a:t>
            </a:r>
            <a:r>
              <a:rPr lang="en" sz="2200">
                <a:solidFill>
                  <a:srgbClr val="44464B"/>
                </a:solidFill>
                <a:latin typeface="Helvetica Neue"/>
                <a:ea typeface="Helvetica Neue"/>
                <a:cs typeface="Helvetica Neue"/>
                <a:sym typeface="Helvetica Neue"/>
              </a:rPr>
              <a:t> maintains repos and packages you can use as dependencies and has recipes for installation for </a:t>
            </a:r>
            <a:r>
              <a:rPr lang="en" sz="2200">
                <a:solidFill>
                  <a:srgbClr val="44464B"/>
                </a:solidFill>
                <a:highlight>
                  <a:srgbClr val="E0E0E0"/>
                </a:highlight>
                <a:latin typeface="Roboto Mono"/>
                <a:ea typeface="Roboto Mono"/>
                <a:cs typeface="Roboto Mono"/>
                <a:sym typeface="Roboto Mono"/>
              </a:rPr>
              <a:t>rosdep</a:t>
            </a:r>
            <a:r>
              <a:rPr lang="en" sz="2200">
                <a:solidFill>
                  <a:srgbClr val="44464B"/>
                </a:solidFill>
                <a:latin typeface="Helvetica Neue"/>
                <a:ea typeface="Helvetica Neue"/>
                <a:cs typeface="Helvetica Neue"/>
                <a:sym typeface="Helvetica Neue"/>
              </a:rPr>
              <a:t>.</a:t>
            </a:r>
            <a:endParaRPr sz="2200">
              <a:solidFill>
                <a:srgbClr val="44464B"/>
              </a:solidFill>
              <a:latin typeface="Helvetica Neue"/>
              <a:ea typeface="Helvetica Neue"/>
              <a:cs typeface="Helvetica Neue"/>
              <a:sym typeface="Helvetica Neue"/>
            </a:endParaRPr>
          </a:p>
          <a:p>
            <a:pPr indent="-368300" lvl="0" marL="457200" rtl="0" algn="l">
              <a:spcBef>
                <a:spcPts val="0"/>
              </a:spcBef>
              <a:spcAft>
                <a:spcPts val="0"/>
              </a:spcAft>
              <a:buClr>
                <a:srgbClr val="00144D"/>
              </a:buClr>
              <a:buSzPts val="2200"/>
              <a:buFont typeface="Helvetica Neue"/>
              <a:buChar char="•"/>
            </a:pPr>
            <a:r>
              <a:rPr lang="en" sz="2200">
                <a:solidFill>
                  <a:srgbClr val="44464B"/>
                </a:solidFill>
                <a:latin typeface="Helvetica Neue"/>
                <a:ea typeface="Helvetica Neue"/>
                <a:cs typeface="Helvetica Neue"/>
                <a:sym typeface="Helvetica Neue"/>
              </a:rPr>
              <a:t>To install dependencies for a workspace, in the workspace directory:</a:t>
            </a:r>
            <a:endParaRPr sz="2200">
              <a:solidFill>
                <a:srgbClr val="44464B"/>
              </a:solidFill>
              <a:latin typeface="Helvetica Neue"/>
              <a:ea typeface="Helvetica Neue"/>
              <a:cs typeface="Helvetica Neue"/>
              <a:sym typeface="Helvetica Neue"/>
            </a:endParaRPr>
          </a:p>
          <a:p>
            <a:pPr indent="-368300" lvl="1" marL="914400" rtl="0" algn="l">
              <a:spcBef>
                <a:spcPts val="480"/>
              </a:spcBef>
              <a:spcAft>
                <a:spcPts val="0"/>
              </a:spcAft>
              <a:buClr>
                <a:srgbClr val="00144D"/>
              </a:buClr>
              <a:buSzPts val="2200"/>
              <a:buFont typeface="Helvetica Neue"/>
              <a:buChar char="–"/>
            </a:pPr>
            <a:r>
              <a:rPr lang="en" sz="2200">
                <a:solidFill>
                  <a:srgbClr val="44464B"/>
                </a:solidFill>
                <a:highlight>
                  <a:srgbClr val="E0E0E0"/>
                </a:highlight>
                <a:latin typeface="Roboto Mono"/>
                <a:ea typeface="Roboto Mono"/>
                <a:cs typeface="Roboto Mono"/>
                <a:sym typeface="Roboto Mono"/>
              </a:rPr>
              <a:t>rosdep install -i --from-path src --rosdistro humble -y</a:t>
            </a:r>
            <a:br>
              <a:rPr lang="en" sz="2200">
                <a:solidFill>
                  <a:srgbClr val="44464B"/>
                </a:solidFill>
                <a:highlight>
                  <a:srgbClr val="E0E0E0"/>
                </a:highlight>
                <a:latin typeface="Roboto Mono"/>
                <a:ea typeface="Roboto Mono"/>
                <a:cs typeface="Roboto Mono"/>
                <a:sym typeface="Roboto Mono"/>
              </a:rPr>
            </a:br>
            <a:r>
              <a:rPr lang="en" sz="2200">
                <a:solidFill>
                  <a:srgbClr val="44464B"/>
                </a:solidFill>
                <a:latin typeface="Helvetica Neue"/>
                <a:ea typeface="Helvetica Neue"/>
                <a:cs typeface="Helvetica Neue"/>
                <a:sym typeface="Helvetica Neue"/>
              </a:rPr>
              <a:t>This will install dependencies declared in </a:t>
            </a:r>
            <a:r>
              <a:rPr lang="en" sz="2200">
                <a:solidFill>
                  <a:srgbClr val="44464B"/>
                </a:solidFill>
                <a:highlight>
                  <a:srgbClr val="E0E0E0"/>
                </a:highlight>
                <a:latin typeface="Roboto Mono"/>
                <a:ea typeface="Roboto Mono"/>
                <a:cs typeface="Roboto Mono"/>
                <a:sym typeface="Roboto Mono"/>
              </a:rPr>
              <a:t>package.xml</a:t>
            </a:r>
            <a:r>
              <a:rPr lang="en" sz="2200">
                <a:solidFill>
                  <a:srgbClr val="44464B"/>
                </a:solidFill>
                <a:latin typeface="Helvetica Neue"/>
                <a:ea typeface="Helvetica Neue"/>
                <a:cs typeface="Helvetica Neue"/>
                <a:sym typeface="Helvetica Neue"/>
              </a:rPr>
              <a:t> from all packages in the </a:t>
            </a:r>
            <a:r>
              <a:rPr lang="en" sz="2200">
                <a:solidFill>
                  <a:srgbClr val="44464B"/>
                </a:solidFill>
                <a:highlight>
                  <a:srgbClr val="E0E0E0"/>
                </a:highlight>
                <a:latin typeface="Roboto Mono"/>
                <a:ea typeface="Roboto Mono"/>
                <a:cs typeface="Roboto Mono"/>
                <a:sym typeface="Roboto Mono"/>
              </a:rPr>
              <a:t>src</a:t>
            </a:r>
            <a:r>
              <a:rPr lang="en" sz="2200">
                <a:solidFill>
                  <a:srgbClr val="44464B"/>
                </a:solidFill>
                <a:latin typeface="Helvetica Neue"/>
                <a:ea typeface="Helvetica Neue"/>
                <a:cs typeface="Helvetica Neue"/>
                <a:sym typeface="Helvetica Neue"/>
              </a:rPr>
              <a:t> directory for ROS 2 humble</a:t>
            </a:r>
            <a:endParaRPr sz="2200">
              <a:solidFill>
                <a:srgbClr val="44464B"/>
              </a:solidFill>
              <a:latin typeface="Helvetica Neue"/>
              <a:ea typeface="Helvetica Neue"/>
              <a:cs typeface="Helvetica Neue"/>
              <a:sym typeface="Helvetica Neue"/>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8"/>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Build and Run</a:t>
            </a:r>
            <a:endParaRPr sz="3600">
              <a:solidFill>
                <a:srgbClr val="95001A"/>
              </a:solidFill>
              <a:latin typeface="Helvetica Neue"/>
              <a:ea typeface="Helvetica Neue"/>
              <a:cs typeface="Helvetica Neue"/>
              <a:sym typeface="Helvetica Neue"/>
            </a:endParaRPr>
          </a:p>
        </p:txBody>
      </p:sp>
      <p:sp>
        <p:nvSpPr>
          <p:cNvPr id="412" name="Google Shape;412;p48"/>
          <p:cNvSpPr txBox="1"/>
          <p:nvPr/>
        </p:nvSpPr>
        <p:spPr>
          <a:xfrm>
            <a:off x="311700" y="1152475"/>
            <a:ext cx="8520600" cy="3819000"/>
          </a:xfrm>
          <a:prstGeom prst="rect">
            <a:avLst/>
          </a:prstGeom>
          <a:noFill/>
          <a:ln>
            <a:noFill/>
          </a:ln>
        </p:spPr>
        <p:txBody>
          <a:bodyPr anchorCtr="0" anchor="t" bIns="45700" lIns="91425" spcFirstLastPara="1" rIns="91425" wrap="square" tIns="45700">
            <a:noAutofit/>
          </a:bodyPr>
          <a:lstStyle/>
          <a:p>
            <a:pPr indent="-368300" lvl="0" marL="457200" rtl="0" algn="l">
              <a:spcBef>
                <a:spcPts val="560"/>
              </a:spcBef>
              <a:spcAft>
                <a:spcPts val="0"/>
              </a:spcAft>
              <a:buClr>
                <a:srgbClr val="00144D"/>
              </a:buClr>
              <a:buSzPts val="2200"/>
              <a:buFont typeface="Helvetica Neue"/>
              <a:buChar char="•"/>
            </a:pPr>
            <a:r>
              <a:rPr lang="en" sz="2200">
                <a:solidFill>
                  <a:srgbClr val="44464B"/>
                </a:solidFill>
                <a:latin typeface="Helvetica Neue"/>
                <a:ea typeface="Helvetica Neue"/>
                <a:cs typeface="Helvetica Neue"/>
                <a:sym typeface="Helvetica Neue"/>
              </a:rPr>
              <a:t>colcon build --packages-select cpp_pubsub</a:t>
            </a:r>
            <a:endParaRPr sz="2200">
              <a:solidFill>
                <a:srgbClr val="44464B"/>
              </a:solidFill>
              <a:latin typeface="Helvetica Neue"/>
              <a:ea typeface="Helvetica Neue"/>
              <a:cs typeface="Helvetica Neue"/>
              <a:sym typeface="Helvetica Neue"/>
            </a:endParaRPr>
          </a:p>
          <a:p>
            <a:pPr indent="-368300" lvl="0" marL="457200" rtl="0" algn="l">
              <a:lnSpc>
                <a:spcPct val="163636"/>
              </a:lnSpc>
              <a:spcBef>
                <a:spcPts val="0"/>
              </a:spcBef>
              <a:spcAft>
                <a:spcPts val="0"/>
              </a:spcAft>
              <a:buClr>
                <a:srgbClr val="44464B"/>
              </a:buClr>
              <a:buSzPts val="2200"/>
              <a:buFont typeface="Helvetica Neue"/>
              <a:buChar char="•"/>
            </a:pPr>
            <a:r>
              <a:rPr lang="en" sz="2200">
                <a:solidFill>
                  <a:srgbClr val="404040"/>
                </a:solidFill>
                <a:highlight>
                  <a:srgbClr val="FCFCFC"/>
                </a:highlight>
                <a:latin typeface="Helvetica Neue"/>
                <a:ea typeface="Helvetica Neue"/>
                <a:cs typeface="Helvetica Neue"/>
                <a:sym typeface="Helvetica Neue"/>
              </a:rPr>
              <a:t>Open a new terminal, navigate to </a:t>
            </a:r>
            <a:r>
              <a:rPr lang="en" sz="2200">
                <a:solidFill>
                  <a:srgbClr val="E74C3C"/>
                </a:solidFill>
                <a:highlight>
                  <a:srgbClr val="FFFFFF"/>
                </a:highlight>
                <a:latin typeface="Helvetica Neue"/>
                <a:ea typeface="Helvetica Neue"/>
                <a:cs typeface="Helvetica Neue"/>
                <a:sym typeface="Helvetica Neue"/>
              </a:rPr>
              <a:t>ros2_ws</a:t>
            </a:r>
            <a:r>
              <a:rPr lang="en" sz="2200">
                <a:solidFill>
                  <a:srgbClr val="404040"/>
                </a:solidFill>
                <a:highlight>
                  <a:srgbClr val="FCFCFC"/>
                </a:highlight>
                <a:latin typeface="Helvetica Neue"/>
                <a:ea typeface="Helvetica Neue"/>
                <a:cs typeface="Helvetica Neue"/>
                <a:sym typeface="Helvetica Neue"/>
              </a:rPr>
              <a:t>, and source the setup </a:t>
            </a:r>
            <a:r>
              <a:rPr lang="en" sz="2200">
                <a:solidFill>
                  <a:srgbClr val="404040"/>
                </a:solidFill>
                <a:highlight>
                  <a:srgbClr val="FCFCFC"/>
                </a:highlight>
                <a:latin typeface="Helvetica Neue"/>
                <a:ea typeface="Helvetica Neue"/>
                <a:cs typeface="Helvetica Neue"/>
                <a:sym typeface="Helvetica Neue"/>
              </a:rPr>
              <a:t>files:</a:t>
            </a:r>
            <a:endParaRPr sz="2200">
              <a:solidFill>
                <a:srgbClr val="404040"/>
              </a:solidFill>
              <a:highlight>
                <a:srgbClr val="FCFCFC"/>
              </a:highlight>
              <a:latin typeface="Helvetica Neue"/>
              <a:ea typeface="Helvetica Neue"/>
              <a:cs typeface="Helvetica Neue"/>
              <a:sym typeface="Helvetica Neue"/>
            </a:endParaRPr>
          </a:p>
          <a:p>
            <a:pPr indent="-368300" lvl="0" marL="457200" rtl="0" algn="l">
              <a:lnSpc>
                <a:spcPct val="115000"/>
              </a:lnSpc>
              <a:spcBef>
                <a:spcPts val="0"/>
              </a:spcBef>
              <a:spcAft>
                <a:spcPts val="0"/>
              </a:spcAft>
              <a:buClr>
                <a:srgbClr val="44464B"/>
              </a:buClr>
              <a:buSzPts val="2200"/>
              <a:buFont typeface="Helvetica Neue"/>
              <a:buChar char="•"/>
            </a:pPr>
            <a:r>
              <a:rPr lang="en" sz="2200">
                <a:solidFill>
                  <a:schemeClr val="dk1"/>
                </a:solidFill>
              </a:rPr>
              <a:t>. install/setup.bash</a:t>
            </a:r>
            <a:endParaRPr sz="2200">
              <a:solidFill>
                <a:schemeClr val="dk1"/>
              </a:solidFill>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rPr>
              <a:t>Run the talker and listener similar to this:</a:t>
            </a:r>
            <a:endParaRPr sz="2200">
              <a:solidFill>
                <a:schemeClr val="dk1"/>
              </a:solidFill>
            </a:endParaRPr>
          </a:p>
        </p:txBody>
      </p:sp>
      <p:sp>
        <p:nvSpPr>
          <p:cNvPr id="413" name="Google Shape;413;p48"/>
          <p:cNvSpPr txBox="1"/>
          <p:nvPr/>
        </p:nvSpPr>
        <p:spPr>
          <a:xfrm>
            <a:off x="637625" y="3571875"/>
            <a:ext cx="6474900" cy="12966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560"/>
              </a:spcBef>
              <a:spcAft>
                <a:spcPts val="0"/>
              </a:spcAft>
              <a:buNone/>
            </a:pPr>
            <a:r>
              <a:rPr b="1" lang="en" sz="1200">
                <a:solidFill>
                  <a:srgbClr val="404040"/>
                </a:solidFill>
                <a:latin typeface="Consolas"/>
                <a:ea typeface="Consolas"/>
                <a:cs typeface="Consolas"/>
                <a:sym typeface="Consolas"/>
              </a:rPr>
              <a:t>ros2</a:t>
            </a:r>
            <a:r>
              <a:rPr b="1" lang="en" sz="1200">
                <a:solidFill>
                  <a:srgbClr val="BBBBBB"/>
                </a:solidFill>
                <a:latin typeface="Consolas"/>
                <a:ea typeface="Consolas"/>
                <a:cs typeface="Consolas"/>
                <a:sym typeface="Consolas"/>
              </a:rPr>
              <a:t> </a:t>
            </a:r>
            <a:r>
              <a:rPr b="1" lang="en" sz="1200">
                <a:solidFill>
                  <a:srgbClr val="404040"/>
                </a:solidFill>
                <a:latin typeface="Consolas"/>
                <a:ea typeface="Consolas"/>
                <a:cs typeface="Consolas"/>
                <a:sym typeface="Consolas"/>
              </a:rPr>
              <a:t>run</a:t>
            </a:r>
            <a:r>
              <a:rPr b="1" lang="en" sz="1200">
                <a:solidFill>
                  <a:srgbClr val="BBBBBB"/>
                </a:solidFill>
                <a:latin typeface="Consolas"/>
                <a:ea typeface="Consolas"/>
                <a:cs typeface="Consolas"/>
                <a:sym typeface="Consolas"/>
              </a:rPr>
              <a:t> </a:t>
            </a:r>
            <a:r>
              <a:rPr b="1" lang="en" sz="1200">
                <a:solidFill>
                  <a:srgbClr val="404040"/>
                </a:solidFill>
                <a:latin typeface="Consolas"/>
                <a:ea typeface="Consolas"/>
                <a:cs typeface="Consolas"/>
                <a:sym typeface="Consolas"/>
              </a:rPr>
              <a:t>cpp_pubsub</a:t>
            </a:r>
            <a:r>
              <a:rPr b="1" lang="en" sz="1200">
                <a:solidFill>
                  <a:srgbClr val="BBBBBB"/>
                </a:solidFill>
                <a:latin typeface="Consolas"/>
                <a:ea typeface="Consolas"/>
                <a:cs typeface="Consolas"/>
                <a:sym typeface="Consolas"/>
              </a:rPr>
              <a:t> </a:t>
            </a:r>
            <a:r>
              <a:rPr b="1" lang="en" sz="1200">
                <a:solidFill>
                  <a:srgbClr val="404040"/>
                </a:solidFill>
                <a:latin typeface="Consolas"/>
                <a:ea typeface="Consolas"/>
                <a:cs typeface="Consolas"/>
                <a:sym typeface="Consolas"/>
              </a:rPr>
              <a:t>listener</a:t>
            </a:r>
            <a:endParaRPr b="1" sz="1200">
              <a:solidFill>
                <a:srgbClr val="404040"/>
              </a:solidFill>
              <a:latin typeface="Consolas"/>
              <a:ea typeface="Consolas"/>
              <a:cs typeface="Consolas"/>
              <a:sym typeface="Consolas"/>
            </a:endParaRPr>
          </a:p>
          <a:p>
            <a:pPr indent="0" lvl="0" marL="0" rtl="0" algn="l">
              <a:spcBef>
                <a:spcPts val="560"/>
              </a:spcBef>
              <a:spcAft>
                <a:spcPts val="0"/>
              </a:spcAft>
              <a:buNone/>
            </a:pPr>
            <a:r>
              <a:rPr lang="en" sz="900">
                <a:solidFill>
                  <a:srgbClr val="333333"/>
                </a:solidFill>
                <a:latin typeface="Consolas"/>
                <a:ea typeface="Consolas"/>
                <a:cs typeface="Consolas"/>
                <a:sym typeface="Consolas"/>
              </a:rPr>
              <a:t>[INFO] [minimal_subscriber]: I heard: "Hello World: 10"</a:t>
            </a:r>
            <a:endParaRPr sz="900">
              <a:solidFill>
                <a:srgbClr val="404040"/>
              </a:solidFill>
              <a:latin typeface="Consolas"/>
              <a:ea typeface="Consolas"/>
              <a:cs typeface="Consolas"/>
              <a:sym typeface="Consolas"/>
            </a:endParaRPr>
          </a:p>
          <a:p>
            <a:pPr indent="0" lvl="0" marL="0" rtl="0" algn="l">
              <a:spcBef>
                <a:spcPts val="560"/>
              </a:spcBef>
              <a:spcAft>
                <a:spcPts val="0"/>
              </a:spcAft>
              <a:buNone/>
            </a:pPr>
            <a:r>
              <a:rPr lang="en" sz="900">
                <a:solidFill>
                  <a:srgbClr val="333333"/>
                </a:solidFill>
                <a:latin typeface="Consolas"/>
                <a:ea typeface="Consolas"/>
                <a:cs typeface="Consolas"/>
                <a:sym typeface="Consolas"/>
              </a:rPr>
              <a:t>[INFO] [minimal_subscriber]: I heard: "Hello World: 11"</a:t>
            </a:r>
            <a:endParaRPr sz="900">
              <a:solidFill>
                <a:srgbClr val="404040"/>
              </a:solidFill>
              <a:latin typeface="Consolas"/>
              <a:ea typeface="Consolas"/>
              <a:cs typeface="Consolas"/>
              <a:sym typeface="Consolas"/>
            </a:endParaRPr>
          </a:p>
          <a:p>
            <a:pPr indent="0" lvl="0" marL="0" rtl="0" algn="l">
              <a:spcBef>
                <a:spcPts val="560"/>
              </a:spcBef>
              <a:spcAft>
                <a:spcPts val="0"/>
              </a:spcAft>
              <a:buNone/>
            </a:pPr>
            <a:r>
              <a:rPr lang="en" sz="900">
                <a:solidFill>
                  <a:srgbClr val="333333"/>
                </a:solidFill>
                <a:latin typeface="Consolas"/>
                <a:ea typeface="Consolas"/>
                <a:cs typeface="Consolas"/>
                <a:sym typeface="Consolas"/>
              </a:rPr>
              <a:t>[INFO] [minimal_subscriber]: I heard: "Hello World: 12"</a:t>
            </a:r>
            <a:endParaRPr sz="900">
              <a:solidFill>
                <a:srgbClr val="404040"/>
              </a:solidFill>
              <a:latin typeface="Consolas"/>
              <a:ea typeface="Consolas"/>
              <a:cs typeface="Consolas"/>
              <a:sym typeface="Consolas"/>
            </a:endParaRPr>
          </a:p>
          <a:p>
            <a:pPr indent="0" lvl="0" marL="0" rtl="0" algn="l">
              <a:spcBef>
                <a:spcPts val="560"/>
              </a:spcBef>
              <a:spcAft>
                <a:spcPts val="0"/>
              </a:spcAft>
              <a:buNone/>
            </a:pPr>
            <a:r>
              <a:rPr lang="en" sz="900">
                <a:solidFill>
                  <a:srgbClr val="333333"/>
                </a:solidFill>
                <a:latin typeface="Consolas"/>
                <a:ea typeface="Consolas"/>
                <a:cs typeface="Consolas"/>
                <a:sym typeface="Consolas"/>
              </a:rPr>
              <a:t>[INFO] [minimal_subscriber]: I heard: "Hello World: 13"</a:t>
            </a:r>
            <a:br>
              <a:rPr lang="en" sz="900">
                <a:solidFill>
                  <a:srgbClr val="333333"/>
                </a:solidFill>
                <a:latin typeface="Consolas"/>
                <a:ea typeface="Consolas"/>
                <a:cs typeface="Consolas"/>
                <a:sym typeface="Consolas"/>
              </a:rPr>
            </a:br>
            <a:endParaRPr sz="900">
              <a:solidFill>
                <a:srgbClr val="333333"/>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9"/>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Launch files </a:t>
            </a:r>
            <a:endParaRPr sz="3600">
              <a:solidFill>
                <a:srgbClr val="95001A"/>
              </a:solidFill>
              <a:latin typeface="Helvetica Neue"/>
              <a:ea typeface="Helvetica Neue"/>
              <a:cs typeface="Helvetica Neue"/>
              <a:sym typeface="Helvetica Neue"/>
            </a:endParaRPr>
          </a:p>
        </p:txBody>
      </p:sp>
      <p:sp>
        <p:nvSpPr>
          <p:cNvPr id="419" name="Google Shape;419;p49"/>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Launch files allow you to start up and configure a number of executables containing ROS 2 nodes simultaneously.</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Running a single launch file with the </a:t>
            </a:r>
            <a:r>
              <a:rPr lang="en" sz="1800">
                <a:solidFill>
                  <a:srgbClr val="44464B"/>
                </a:solidFill>
                <a:highlight>
                  <a:srgbClr val="E0E0E0"/>
                </a:highlight>
                <a:latin typeface="Roboto Mono"/>
                <a:ea typeface="Roboto Mono"/>
                <a:cs typeface="Roboto Mono"/>
                <a:sym typeface="Roboto Mono"/>
              </a:rPr>
              <a:t>ros2 launch</a:t>
            </a:r>
            <a:r>
              <a:rPr lang="en" sz="1800">
                <a:solidFill>
                  <a:srgbClr val="44464B"/>
                </a:solidFill>
                <a:latin typeface="Helvetica Neue"/>
                <a:ea typeface="Helvetica Neue"/>
                <a:cs typeface="Helvetica Neue"/>
                <a:sym typeface="Helvetica Neue"/>
              </a:rPr>
              <a:t> command will start up your entire system - all nodes and their configurations - at once.</a:t>
            </a:r>
            <a:endParaRPr sz="1800">
              <a:solidFill>
                <a:srgbClr val="44464B"/>
              </a:solidFill>
              <a:latin typeface="Helvetica Neue"/>
              <a:ea typeface="Helvetica Neue"/>
              <a:cs typeface="Helvetica Neue"/>
              <a:sym typeface="Helvetica Neue"/>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In your package, create a new directory for launch files: </a:t>
            </a:r>
            <a:r>
              <a:rPr lang="en" sz="1800">
                <a:solidFill>
                  <a:srgbClr val="44464B"/>
                </a:solidFill>
                <a:highlight>
                  <a:srgbClr val="E0E0E0"/>
                </a:highlight>
                <a:latin typeface="Roboto Mono"/>
                <a:ea typeface="Roboto Mono"/>
                <a:cs typeface="Roboto Mono"/>
                <a:sym typeface="Roboto Mono"/>
              </a:rPr>
              <a:t>$ mkdir launch</a:t>
            </a:r>
            <a:endParaRPr sz="1800">
              <a:solidFill>
                <a:srgbClr val="44464B"/>
              </a:solidFill>
              <a:highlight>
                <a:srgbClr val="E0E0E0"/>
              </a:highlight>
              <a:latin typeface="Roboto Mono"/>
              <a:ea typeface="Roboto Mono"/>
              <a:cs typeface="Roboto Mono"/>
              <a:sym typeface="Roboto Mono"/>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Then create your launch file: </a:t>
            </a:r>
            <a:r>
              <a:rPr lang="en" sz="1800">
                <a:solidFill>
                  <a:srgbClr val="44464B"/>
                </a:solidFill>
                <a:highlight>
                  <a:srgbClr val="E0E0E0"/>
                </a:highlight>
                <a:latin typeface="Roboto Mono"/>
                <a:ea typeface="Roboto Mono"/>
                <a:cs typeface="Roboto Mono"/>
                <a:sym typeface="Roboto Mono"/>
              </a:rPr>
              <a:t>$ touch &lt;your_launch&gt;.py</a:t>
            </a:r>
            <a:endParaRPr sz="1800">
              <a:solidFill>
                <a:srgbClr val="44464B"/>
              </a:solidFill>
              <a:highlight>
                <a:srgbClr val="E0E0E0"/>
              </a:highlight>
              <a:latin typeface="Roboto Mono"/>
              <a:ea typeface="Roboto Mono"/>
              <a:cs typeface="Roboto Mono"/>
              <a:sym typeface="Roboto Mono"/>
            </a:endParaRPr>
          </a:p>
          <a:p>
            <a:pPr indent="-342900" lvl="0" marL="457200" rtl="0" algn="l">
              <a:spcBef>
                <a:spcPts val="560"/>
              </a:spcBef>
              <a:spcAft>
                <a:spcPts val="0"/>
              </a:spcAft>
              <a:buClr>
                <a:srgbClr val="00144D"/>
              </a:buClr>
              <a:buSzPts val="1800"/>
              <a:buFont typeface="Helvetica Neue"/>
              <a:buChar char="•"/>
            </a:pPr>
            <a:r>
              <a:rPr lang="en" sz="1800">
                <a:solidFill>
                  <a:srgbClr val="44464B"/>
                </a:solidFill>
                <a:latin typeface="Helvetica Neue"/>
                <a:ea typeface="Helvetica Neue"/>
                <a:cs typeface="Helvetica Neue"/>
                <a:sym typeface="Helvetica Neue"/>
              </a:rPr>
              <a:t>Note that launch files are written in Python now in ROS 2 instead of xml in ROS 1. This allows for access to Python libraries.</a:t>
            </a:r>
            <a:endParaRPr sz="1800">
              <a:solidFill>
                <a:srgbClr val="44464B"/>
              </a:solidFill>
              <a:latin typeface="Helvetica Neue"/>
              <a:ea typeface="Helvetica Neue"/>
              <a:cs typeface="Helvetica Neue"/>
              <a:sym typeface="Helvetica Neu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0"/>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Example Launch file</a:t>
            </a:r>
            <a:endParaRPr sz="3600">
              <a:solidFill>
                <a:srgbClr val="95001A"/>
              </a:solidFill>
              <a:latin typeface="Helvetica Neue"/>
              <a:ea typeface="Helvetica Neue"/>
              <a:cs typeface="Helvetica Neue"/>
              <a:sym typeface="Helvetica Neue"/>
            </a:endParaRPr>
          </a:p>
        </p:txBody>
      </p:sp>
      <p:sp>
        <p:nvSpPr>
          <p:cNvPr id="425" name="Google Shape;425;p50"/>
          <p:cNvSpPr txBox="1"/>
          <p:nvPr/>
        </p:nvSpPr>
        <p:spPr>
          <a:xfrm>
            <a:off x="714450" y="1096875"/>
            <a:ext cx="7715100" cy="35463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launch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LaunchDescription</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launch_ros.actions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Node</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launch.substitutions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Command</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from</a:t>
            </a:r>
            <a:r>
              <a:rPr lang="en" sz="800">
                <a:solidFill>
                  <a:srgbClr val="37474F"/>
                </a:solidFill>
                <a:latin typeface="Roboto Mono"/>
                <a:ea typeface="Roboto Mono"/>
                <a:cs typeface="Roboto Mono"/>
                <a:sym typeface="Roboto Mono"/>
              </a:rPr>
              <a:t> ament_index_python.packages </a:t>
            </a: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get_package_share_directory</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os</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import</a:t>
            </a:r>
            <a:r>
              <a:rPr lang="en" sz="800">
                <a:solidFill>
                  <a:srgbClr val="37474F"/>
                </a:solidFill>
                <a:latin typeface="Roboto Mono"/>
                <a:ea typeface="Roboto Mono"/>
                <a:cs typeface="Roboto Mono"/>
                <a:sym typeface="Roboto Mono"/>
              </a:rPr>
              <a:t> yaml</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F51B5"/>
                </a:solidFill>
                <a:latin typeface="Roboto Mono"/>
                <a:ea typeface="Roboto Mono"/>
                <a:cs typeface="Roboto Mono"/>
                <a:sym typeface="Roboto Mono"/>
              </a:rPr>
              <a:t>def</a:t>
            </a:r>
            <a:r>
              <a:rPr lang="en" sz="800">
                <a:solidFill>
                  <a:srgbClr val="37474F"/>
                </a:solidFill>
                <a:latin typeface="Roboto Mono"/>
                <a:ea typeface="Roboto Mono"/>
                <a:cs typeface="Roboto Mono"/>
                <a:sym typeface="Roboto Mono"/>
              </a:rPr>
              <a:t> generate_launch_description():</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ld = LaunchDescription()</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config = os.path.join(</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get_package_share_directory(</a:t>
            </a:r>
            <a:r>
              <a:rPr lang="en" sz="800">
                <a:solidFill>
                  <a:srgbClr val="388E3C"/>
                </a:solidFill>
                <a:latin typeface="Roboto Mono"/>
                <a:ea typeface="Roboto Mono"/>
                <a:cs typeface="Roboto Mono"/>
                <a:sym typeface="Roboto Mono"/>
              </a:rPr>
              <a:t>'f1tenth_gym_ros'</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r>
              <a:rPr lang="en" sz="800">
                <a:solidFill>
                  <a:srgbClr val="388E3C"/>
                </a:solidFill>
                <a:latin typeface="Roboto Mono"/>
                <a:ea typeface="Roboto Mono"/>
                <a:cs typeface="Roboto Mono"/>
                <a:sym typeface="Roboto Mono"/>
              </a:rPr>
              <a:t>'config'</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r>
              <a:rPr lang="en" sz="800">
                <a:solidFill>
                  <a:srgbClr val="388E3C"/>
                </a:solidFill>
                <a:latin typeface="Roboto Mono"/>
                <a:ea typeface="Roboto Mono"/>
                <a:cs typeface="Roboto Mono"/>
                <a:sym typeface="Roboto Mono"/>
              </a:rPr>
              <a:t>'sim.yaml'</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config_dict = yaml.safe_load(</a:t>
            </a:r>
            <a:r>
              <a:rPr lang="en" sz="800">
                <a:solidFill>
                  <a:srgbClr val="9C27B0"/>
                </a:solidFill>
                <a:latin typeface="Roboto Mono"/>
                <a:ea typeface="Roboto Mono"/>
                <a:cs typeface="Roboto Mono"/>
                <a:sym typeface="Roboto Mono"/>
              </a:rPr>
              <a:t>open</a:t>
            </a:r>
            <a:r>
              <a:rPr lang="en" sz="800">
                <a:solidFill>
                  <a:srgbClr val="37474F"/>
                </a:solidFill>
                <a:latin typeface="Roboto Mono"/>
                <a:ea typeface="Roboto Mono"/>
                <a:cs typeface="Roboto Mono"/>
                <a:sym typeface="Roboto Mono"/>
              </a:rPr>
              <a:t>(config, </a:t>
            </a:r>
            <a:r>
              <a:rPr lang="en" sz="800">
                <a:solidFill>
                  <a:srgbClr val="388E3C"/>
                </a:solidFill>
                <a:latin typeface="Roboto Mono"/>
                <a:ea typeface="Roboto Mono"/>
                <a:cs typeface="Roboto Mono"/>
                <a:sym typeface="Roboto Mono"/>
              </a:rPr>
              <a:t>'r'</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bridge_node = Node(</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package=</a:t>
            </a:r>
            <a:r>
              <a:rPr lang="en" sz="800">
                <a:solidFill>
                  <a:srgbClr val="388E3C"/>
                </a:solidFill>
                <a:latin typeface="Roboto Mono"/>
                <a:ea typeface="Roboto Mono"/>
                <a:cs typeface="Roboto Mono"/>
                <a:sym typeface="Roboto Mono"/>
              </a:rPr>
              <a:t>'f1tenth_gym_ros'</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executable=</a:t>
            </a:r>
            <a:r>
              <a:rPr lang="en" sz="800">
                <a:solidFill>
                  <a:srgbClr val="388E3C"/>
                </a:solidFill>
                <a:latin typeface="Roboto Mono"/>
                <a:ea typeface="Roboto Mono"/>
                <a:cs typeface="Roboto Mono"/>
                <a:sym typeface="Roboto Mono"/>
              </a:rPr>
              <a:t>'gym_bridge'</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name=</a:t>
            </a:r>
            <a:r>
              <a:rPr lang="en" sz="800">
                <a:solidFill>
                  <a:srgbClr val="388E3C"/>
                </a:solidFill>
                <a:latin typeface="Roboto Mono"/>
                <a:ea typeface="Roboto Mono"/>
                <a:cs typeface="Roboto Mono"/>
                <a:sym typeface="Roboto Mono"/>
              </a:rPr>
              <a:t>'bridge'</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parameters=[config]</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rviz_node = Node(</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package=</a:t>
            </a:r>
            <a:r>
              <a:rPr lang="en" sz="800">
                <a:solidFill>
                  <a:srgbClr val="388E3C"/>
                </a:solidFill>
                <a:latin typeface="Roboto Mono"/>
                <a:ea typeface="Roboto Mono"/>
                <a:cs typeface="Roboto Mono"/>
                <a:sym typeface="Roboto Mono"/>
              </a:rPr>
              <a:t>'rviz2'</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executable=</a:t>
            </a:r>
            <a:r>
              <a:rPr lang="en" sz="800">
                <a:solidFill>
                  <a:srgbClr val="388E3C"/>
                </a:solidFill>
                <a:latin typeface="Roboto Mono"/>
                <a:ea typeface="Roboto Mono"/>
                <a:cs typeface="Roboto Mono"/>
                <a:sym typeface="Roboto Mono"/>
              </a:rPr>
              <a:t>'rviz2'</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name=</a:t>
            </a:r>
            <a:r>
              <a:rPr lang="en" sz="800">
                <a:solidFill>
                  <a:srgbClr val="388E3C"/>
                </a:solidFill>
                <a:latin typeface="Roboto Mono"/>
                <a:ea typeface="Roboto Mono"/>
                <a:cs typeface="Roboto Mono"/>
                <a:sym typeface="Roboto Mono"/>
              </a:rPr>
              <a:t>'rviz'</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arguments=[</a:t>
            </a:r>
            <a:r>
              <a:rPr lang="en" sz="800">
                <a:solidFill>
                  <a:srgbClr val="388E3C"/>
                </a:solidFill>
                <a:latin typeface="Roboto Mono"/>
                <a:ea typeface="Roboto Mono"/>
                <a:cs typeface="Roboto Mono"/>
                <a:sym typeface="Roboto Mono"/>
              </a:rPr>
              <a:t>'-d'</a:t>
            </a:r>
            <a:r>
              <a:rPr lang="en" sz="800">
                <a:solidFill>
                  <a:srgbClr val="37474F"/>
                </a:solidFill>
                <a:latin typeface="Roboto Mono"/>
                <a:ea typeface="Roboto Mono"/>
                <a:cs typeface="Roboto Mono"/>
                <a:sym typeface="Roboto Mono"/>
              </a:rPr>
              <a:t>, os.path.join(get_package_share_directory(</a:t>
            </a:r>
            <a:r>
              <a:rPr lang="en" sz="800">
                <a:solidFill>
                  <a:srgbClr val="388E3C"/>
                </a:solidFill>
                <a:latin typeface="Roboto Mono"/>
                <a:ea typeface="Roboto Mono"/>
                <a:cs typeface="Roboto Mono"/>
                <a:sym typeface="Roboto Mono"/>
              </a:rPr>
              <a:t>'f1tenth_gym_ros'</a:t>
            </a:r>
            <a:r>
              <a:rPr lang="en" sz="800">
                <a:solidFill>
                  <a:srgbClr val="37474F"/>
                </a:solidFill>
                <a:latin typeface="Roboto Mono"/>
                <a:ea typeface="Roboto Mono"/>
                <a:cs typeface="Roboto Mono"/>
                <a:sym typeface="Roboto Mono"/>
              </a:rPr>
              <a:t>), </a:t>
            </a:r>
            <a:r>
              <a:rPr lang="en" sz="800">
                <a:solidFill>
                  <a:srgbClr val="388E3C"/>
                </a:solidFill>
                <a:latin typeface="Roboto Mono"/>
                <a:ea typeface="Roboto Mono"/>
                <a:cs typeface="Roboto Mono"/>
                <a:sym typeface="Roboto Mono"/>
              </a:rPr>
              <a:t>'launch'</a:t>
            </a:r>
            <a:r>
              <a:rPr lang="en" sz="800">
                <a:solidFill>
                  <a:srgbClr val="37474F"/>
                </a:solidFill>
                <a:latin typeface="Roboto Mono"/>
                <a:ea typeface="Roboto Mono"/>
                <a:cs typeface="Roboto Mono"/>
                <a:sym typeface="Roboto Mono"/>
              </a:rPr>
              <a:t>, </a:t>
            </a:r>
            <a:r>
              <a:rPr lang="en" sz="800">
                <a:solidFill>
                  <a:srgbClr val="388E3C"/>
                </a:solidFill>
                <a:latin typeface="Roboto Mono"/>
                <a:ea typeface="Roboto Mono"/>
                <a:cs typeface="Roboto Mono"/>
                <a:sym typeface="Roboto Mono"/>
              </a:rPr>
              <a:t>'gym_bridge.rviz'</a:t>
            </a:r>
            <a:r>
              <a:rPr lang="en" sz="800">
                <a:solidFill>
                  <a:srgbClr val="37474F"/>
                </a:solidFill>
                <a:latin typeface="Roboto Mono"/>
                <a:ea typeface="Roboto Mono"/>
                <a:cs typeface="Roboto Mono"/>
                <a:sym typeface="Roboto Mono"/>
              </a:rPr>
              <a:t>)]</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endParaRPr sz="8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800">
                <a:solidFill>
                  <a:srgbClr val="37474F"/>
                </a:solidFill>
                <a:latin typeface="Roboto Mono"/>
                <a:ea typeface="Roboto Mono"/>
                <a:cs typeface="Roboto Mono"/>
                <a:sym typeface="Roboto Mono"/>
              </a:rPr>
              <a:t>    </a:t>
            </a:r>
            <a:endParaRPr sz="800">
              <a:solidFill>
                <a:srgbClr val="3F51B5"/>
              </a:solidFill>
              <a:latin typeface="Roboto Mono"/>
              <a:ea typeface="Roboto Mono"/>
              <a:cs typeface="Roboto Mono"/>
              <a:sym typeface="Roboto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1"/>
          <p:cNvSpPr txBox="1"/>
          <p:nvPr/>
        </p:nvSpPr>
        <p:spPr>
          <a:xfrm>
            <a:off x="311700" y="384000"/>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Example Launch file</a:t>
            </a:r>
            <a:endParaRPr sz="3600">
              <a:solidFill>
                <a:srgbClr val="95001A"/>
              </a:solidFill>
              <a:latin typeface="Helvetica Neue"/>
              <a:ea typeface="Helvetica Neue"/>
              <a:cs typeface="Helvetica Neue"/>
              <a:sym typeface="Helvetica Neue"/>
            </a:endParaRPr>
          </a:p>
        </p:txBody>
      </p:sp>
      <p:sp>
        <p:nvSpPr>
          <p:cNvPr id="431" name="Google Shape;431;p51"/>
          <p:cNvSpPr txBox="1"/>
          <p:nvPr/>
        </p:nvSpPr>
        <p:spPr>
          <a:xfrm>
            <a:off x="232175" y="956700"/>
            <a:ext cx="8448900" cy="4186800"/>
          </a:xfrm>
          <a:prstGeom prst="rect">
            <a:avLst/>
          </a:prstGeom>
          <a:solidFill>
            <a:srgbClr val="E0E0E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map_server_node = Node(</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package=</a:t>
            </a:r>
            <a:r>
              <a:rPr lang="en" sz="1000">
                <a:solidFill>
                  <a:srgbClr val="388E3C"/>
                </a:solidFill>
                <a:latin typeface="Roboto Mono"/>
                <a:ea typeface="Roboto Mono"/>
                <a:cs typeface="Roboto Mono"/>
                <a:sym typeface="Roboto Mono"/>
              </a:rPr>
              <a:t>'nav2_map_server'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executable=</a:t>
            </a:r>
            <a:r>
              <a:rPr lang="en" sz="1000">
                <a:solidFill>
                  <a:srgbClr val="388E3C"/>
                </a:solidFill>
                <a:latin typeface="Roboto Mono"/>
                <a:ea typeface="Roboto Mono"/>
                <a:cs typeface="Roboto Mono"/>
                <a:sym typeface="Roboto Mono"/>
              </a:rPr>
              <a:t>'map_server'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parameters=[{</a:t>
            </a:r>
            <a:r>
              <a:rPr lang="en" sz="1000">
                <a:solidFill>
                  <a:srgbClr val="388E3C"/>
                </a:solidFill>
                <a:latin typeface="Roboto Mono"/>
                <a:ea typeface="Roboto Mono"/>
                <a:cs typeface="Roboto Mono"/>
                <a:sym typeface="Roboto Mono"/>
              </a:rPr>
              <a:t>'yaml_filename'</a:t>
            </a:r>
            <a:r>
              <a:rPr lang="en" sz="1000">
                <a:solidFill>
                  <a:srgbClr val="37474F"/>
                </a:solidFill>
                <a:latin typeface="Roboto Mono"/>
                <a:ea typeface="Roboto Mono"/>
                <a:cs typeface="Roboto Mono"/>
                <a:sym typeface="Roboto Mono"/>
              </a:rPr>
              <a:t>: config_dict[</a:t>
            </a:r>
            <a:r>
              <a:rPr lang="en" sz="1000">
                <a:solidFill>
                  <a:srgbClr val="388E3C"/>
                </a:solidFill>
                <a:latin typeface="Roboto Mono"/>
                <a:ea typeface="Roboto Mono"/>
                <a:cs typeface="Roboto Mono"/>
                <a:sym typeface="Roboto Mono"/>
              </a:rPr>
              <a:t>'bridge'</a:t>
            </a:r>
            <a:r>
              <a:rPr lang="en" sz="1000">
                <a:solidFill>
                  <a:srgbClr val="37474F"/>
                </a:solidFill>
                <a:latin typeface="Roboto Mono"/>
                <a:ea typeface="Roboto Mono"/>
                <a:cs typeface="Roboto Mono"/>
                <a:sym typeface="Roboto Mono"/>
              </a:rPr>
              <a:t>][</a:t>
            </a:r>
            <a:r>
              <a:rPr lang="en" sz="1000">
                <a:solidFill>
                  <a:srgbClr val="388E3C"/>
                </a:solidFill>
                <a:latin typeface="Roboto Mono"/>
                <a:ea typeface="Roboto Mono"/>
                <a:cs typeface="Roboto Mono"/>
                <a:sym typeface="Roboto Mono"/>
              </a:rPr>
              <a:t>'ros__parameters'</a:t>
            </a:r>
            <a:r>
              <a:rPr lang="en" sz="1000">
                <a:solidFill>
                  <a:srgbClr val="37474F"/>
                </a:solidFill>
                <a:latin typeface="Roboto Mono"/>
                <a:ea typeface="Roboto Mono"/>
                <a:cs typeface="Roboto Mono"/>
                <a:sym typeface="Roboto Mono"/>
              </a:rPr>
              <a:t>][</a:t>
            </a:r>
            <a:r>
              <a:rPr lang="en" sz="1000">
                <a:solidFill>
                  <a:srgbClr val="388E3C"/>
                </a:solidFill>
                <a:latin typeface="Roboto Mono"/>
                <a:ea typeface="Roboto Mono"/>
                <a:cs typeface="Roboto Mono"/>
                <a:sym typeface="Roboto Mono"/>
              </a:rPr>
              <a:t>'map_path'</a:t>
            </a:r>
            <a:r>
              <a:rPr lang="en" sz="1000">
                <a:solidFill>
                  <a:srgbClr val="37474F"/>
                </a:solidFill>
                <a:latin typeface="Roboto Mono"/>
                <a:ea typeface="Roboto Mono"/>
                <a:cs typeface="Roboto Mono"/>
                <a:sym typeface="Roboto Mono"/>
              </a:rPr>
              <a:t>] + </a:t>
            </a:r>
            <a:r>
              <a:rPr lang="en" sz="1000">
                <a:solidFill>
                  <a:srgbClr val="388E3C"/>
                </a:solidFill>
                <a:latin typeface="Roboto Mono"/>
                <a:ea typeface="Roboto Mono"/>
                <a:cs typeface="Roboto Mono"/>
                <a:sym typeface="Roboto Mono"/>
              </a:rPr>
              <a:t>'.yaml'</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'topic'</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'map'</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'frame_id'</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'map'</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'output'</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'screen'</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'use_sim_time'</a:t>
            </a:r>
            <a:r>
              <a:rPr lang="en" sz="1000">
                <a:solidFill>
                  <a:srgbClr val="37474F"/>
                </a:solidFill>
                <a:latin typeface="Roboto Mono"/>
                <a:ea typeface="Roboto Mono"/>
                <a:cs typeface="Roboto Mono"/>
                <a:sym typeface="Roboto Mono"/>
              </a:rPr>
              <a:t>: </a:t>
            </a:r>
            <a:r>
              <a:rPr lang="en" sz="1000">
                <a:solidFill>
                  <a:srgbClr val="3F51B5"/>
                </a:solidFill>
                <a:latin typeface="Roboto Mono"/>
                <a:ea typeface="Roboto Mono"/>
                <a:cs typeface="Roboto Mono"/>
                <a:sym typeface="Roboto Mono"/>
              </a:rPr>
              <a:t>True</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nav_lifecycle_node = Node(</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package=</a:t>
            </a:r>
            <a:r>
              <a:rPr lang="en" sz="1000">
                <a:solidFill>
                  <a:srgbClr val="388E3C"/>
                </a:solidFill>
                <a:latin typeface="Roboto Mono"/>
                <a:ea typeface="Roboto Mono"/>
                <a:cs typeface="Roboto Mono"/>
                <a:sym typeface="Roboto Mono"/>
              </a:rPr>
              <a:t>'nav2_lifecycle_manager'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executable=</a:t>
            </a:r>
            <a:r>
              <a:rPr lang="en" sz="1000">
                <a:solidFill>
                  <a:srgbClr val="388E3C"/>
                </a:solidFill>
                <a:latin typeface="Roboto Mono"/>
                <a:ea typeface="Roboto Mono"/>
                <a:cs typeface="Roboto Mono"/>
                <a:sym typeface="Roboto Mono"/>
              </a:rPr>
              <a:t>'lifecycle_manager'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name=</a:t>
            </a:r>
            <a:r>
              <a:rPr lang="en" sz="1000">
                <a:solidFill>
                  <a:srgbClr val="388E3C"/>
                </a:solidFill>
                <a:latin typeface="Roboto Mono"/>
                <a:ea typeface="Roboto Mono"/>
                <a:cs typeface="Roboto Mono"/>
                <a:sym typeface="Roboto Mono"/>
              </a:rPr>
              <a:t>'lifecycle_manager_localization'</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output=</a:t>
            </a:r>
            <a:r>
              <a:rPr lang="en" sz="1000">
                <a:solidFill>
                  <a:srgbClr val="388E3C"/>
                </a:solidFill>
                <a:latin typeface="Roboto Mono"/>
                <a:ea typeface="Roboto Mono"/>
                <a:cs typeface="Roboto Mono"/>
                <a:sym typeface="Roboto Mono"/>
              </a:rPr>
              <a:t>'screen'</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parameters=[{</a:t>
            </a:r>
            <a:r>
              <a:rPr lang="en" sz="1000">
                <a:solidFill>
                  <a:srgbClr val="388E3C"/>
                </a:solidFill>
                <a:latin typeface="Roboto Mono"/>
                <a:ea typeface="Roboto Mono"/>
                <a:cs typeface="Roboto Mono"/>
                <a:sym typeface="Roboto Mono"/>
              </a:rPr>
              <a:t>'use_sim_time'</a:t>
            </a:r>
            <a:r>
              <a:rPr lang="en" sz="1000">
                <a:solidFill>
                  <a:srgbClr val="37474F"/>
                </a:solidFill>
                <a:latin typeface="Roboto Mono"/>
                <a:ea typeface="Roboto Mono"/>
                <a:cs typeface="Roboto Mono"/>
                <a:sym typeface="Roboto Mono"/>
              </a:rPr>
              <a:t>: </a:t>
            </a:r>
            <a:r>
              <a:rPr lang="en" sz="1000">
                <a:solidFill>
                  <a:srgbClr val="3F51B5"/>
                </a:solidFill>
                <a:latin typeface="Roboto Mono"/>
                <a:ea typeface="Roboto Mono"/>
                <a:cs typeface="Roboto Mono"/>
                <a:sym typeface="Roboto Mono"/>
              </a:rPr>
              <a:t>True</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'autostart'</a:t>
            </a:r>
            <a:r>
              <a:rPr lang="en" sz="1000">
                <a:solidFill>
                  <a:srgbClr val="37474F"/>
                </a:solidFill>
                <a:latin typeface="Roboto Mono"/>
                <a:ea typeface="Roboto Mono"/>
                <a:cs typeface="Roboto Mono"/>
                <a:sym typeface="Roboto Mono"/>
              </a:rPr>
              <a:t>: </a:t>
            </a:r>
            <a:r>
              <a:rPr lang="en" sz="1000">
                <a:solidFill>
                  <a:srgbClr val="3F51B5"/>
                </a:solidFill>
                <a:latin typeface="Roboto Mono"/>
                <a:ea typeface="Roboto Mono"/>
                <a:cs typeface="Roboto Mono"/>
                <a:sym typeface="Roboto Mono"/>
              </a:rPr>
              <a:t>True</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'node_names'</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'map_server'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ego_robot_publisher = Node(</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package=</a:t>
            </a:r>
            <a:r>
              <a:rPr lang="en" sz="1000">
                <a:solidFill>
                  <a:srgbClr val="388E3C"/>
                </a:solidFill>
                <a:latin typeface="Roboto Mono"/>
                <a:ea typeface="Roboto Mono"/>
                <a:cs typeface="Roboto Mono"/>
                <a:sym typeface="Roboto Mono"/>
              </a:rPr>
              <a:t>'robot_state_publisher'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executable=</a:t>
            </a:r>
            <a:r>
              <a:rPr lang="en" sz="1000">
                <a:solidFill>
                  <a:srgbClr val="388E3C"/>
                </a:solidFill>
                <a:latin typeface="Roboto Mono"/>
                <a:ea typeface="Roboto Mono"/>
                <a:cs typeface="Roboto Mono"/>
                <a:sym typeface="Roboto Mono"/>
              </a:rPr>
              <a:t>'robot_state_publisher'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name=</a:t>
            </a:r>
            <a:r>
              <a:rPr lang="en" sz="1000">
                <a:solidFill>
                  <a:srgbClr val="388E3C"/>
                </a:solidFill>
                <a:latin typeface="Roboto Mono"/>
                <a:ea typeface="Roboto Mono"/>
                <a:cs typeface="Roboto Mono"/>
                <a:sym typeface="Roboto Mono"/>
              </a:rPr>
              <a:t>'ego_robot_state_publisher'</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parameters=[{</a:t>
            </a:r>
            <a:r>
              <a:rPr lang="en" sz="1000">
                <a:solidFill>
                  <a:srgbClr val="388E3C"/>
                </a:solidFill>
                <a:latin typeface="Roboto Mono"/>
                <a:ea typeface="Roboto Mono"/>
                <a:cs typeface="Roboto Mono"/>
                <a:sym typeface="Roboto Mono"/>
              </a:rPr>
              <a:t>'robot_description'</a:t>
            </a:r>
            <a:r>
              <a:rPr lang="en" sz="1000">
                <a:solidFill>
                  <a:srgbClr val="37474F"/>
                </a:solidFill>
                <a:latin typeface="Roboto Mono"/>
                <a:ea typeface="Roboto Mono"/>
                <a:cs typeface="Roboto Mono"/>
                <a:sym typeface="Roboto Mono"/>
              </a:rPr>
              <a:t>: Command([</a:t>
            </a:r>
            <a:r>
              <a:rPr lang="en" sz="1000">
                <a:solidFill>
                  <a:srgbClr val="388E3C"/>
                </a:solidFill>
                <a:latin typeface="Roboto Mono"/>
                <a:ea typeface="Roboto Mono"/>
                <a:cs typeface="Roboto Mono"/>
                <a:sym typeface="Roboto Mono"/>
              </a:rPr>
              <a:t>'xacro '</a:t>
            </a:r>
            <a:r>
              <a:rPr lang="en" sz="1000">
                <a:solidFill>
                  <a:srgbClr val="37474F"/>
                </a:solidFill>
                <a:latin typeface="Roboto Mono"/>
                <a:ea typeface="Roboto Mono"/>
                <a:cs typeface="Roboto Mono"/>
                <a:sym typeface="Roboto Mono"/>
              </a:rPr>
              <a:t>, os.path.join(get_package_share_directory(</a:t>
            </a:r>
            <a:r>
              <a:rPr lang="en" sz="1000">
                <a:solidFill>
                  <a:srgbClr val="388E3C"/>
                </a:solidFill>
                <a:latin typeface="Roboto Mono"/>
                <a:ea typeface="Roboto Mono"/>
                <a:cs typeface="Roboto Mono"/>
                <a:sym typeface="Roboto Mono"/>
              </a:rPr>
              <a:t>'f1tenth_gym_ros'</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'launch'</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'ego_racecar.xacro'</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remappings=[(</a:t>
            </a:r>
            <a:r>
              <a:rPr lang="en" sz="1000">
                <a:solidFill>
                  <a:srgbClr val="388E3C"/>
                </a:solidFill>
                <a:latin typeface="Roboto Mono"/>
                <a:ea typeface="Roboto Mono"/>
                <a:cs typeface="Roboto Mono"/>
                <a:sym typeface="Roboto Mono"/>
              </a:rPr>
              <a:t>'/robot_description'</a:t>
            </a:r>
            <a:r>
              <a:rPr lang="en" sz="1000">
                <a:solidFill>
                  <a:srgbClr val="37474F"/>
                </a:solidFill>
                <a:latin typeface="Roboto Mono"/>
                <a:ea typeface="Roboto Mono"/>
                <a:cs typeface="Roboto Mono"/>
                <a:sym typeface="Roboto Mono"/>
              </a:rPr>
              <a:t>, </a:t>
            </a:r>
            <a:r>
              <a:rPr lang="en" sz="1000">
                <a:solidFill>
                  <a:srgbClr val="388E3C"/>
                </a:solidFill>
                <a:latin typeface="Roboto Mono"/>
                <a:ea typeface="Roboto Mono"/>
                <a:cs typeface="Roboto Mono"/>
                <a:sym typeface="Roboto Mono"/>
              </a:rPr>
              <a:t>'ego_robot_description'</a:t>
            </a:r>
            <a:r>
              <a:rPr lang="e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6"/>
          <p:cNvSpPr txBox="1"/>
          <p:nvPr>
            <p:ph type="title"/>
          </p:nvPr>
        </p:nvSpPr>
        <p:spPr>
          <a:xfrm>
            <a:off x="311700" y="3263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555"/>
              <a:buFont typeface="Arial"/>
              <a:buNone/>
            </a:pPr>
            <a:r>
              <a:rPr lang="en" sz="3600">
                <a:solidFill>
                  <a:srgbClr val="95001A"/>
                </a:solidFill>
                <a:latin typeface="Helvetica Neue"/>
                <a:ea typeface="Helvetica Neue"/>
                <a:cs typeface="Helvetica Neue"/>
                <a:sym typeface="Helvetica Neue"/>
              </a:rPr>
              <a:t>ROS graph</a:t>
            </a:r>
            <a:endParaRPr sz="3600">
              <a:solidFill>
                <a:srgbClr val="95001A"/>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203" name="Google Shape;20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4" name="Google Shape;204;p16"/>
          <p:cNvPicPr preferRelativeResize="0"/>
          <p:nvPr/>
        </p:nvPicPr>
        <p:blipFill rotWithShape="1">
          <a:blip r:embed="rId3">
            <a:alphaModFix/>
          </a:blip>
          <a:srcRect b="7909" l="2346" r="8087" t="1494"/>
          <a:stretch/>
        </p:blipFill>
        <p:spPr>
          <a:xfrm>
            <a:off x="140250" y="1129763"/>
            <a:ext cx="6089099" cy="3461825"/>
          </a:xfrm>
          <a:prstGeom prst="rect">
            <a:avLst/>
          </a:prstGeom>
          <a:noFill/>
          <a:ln>
            <a:noFill/>
          </a:ln>
        </p:spPr>
      </p:pic>
      <p:sp>
        <p:nvSpPr>
          <p:cNvPr id="205" name="Google Shape;205;p16"/>
          <p:cNvSpPr txBox="1"/>
          <p:nvPr/>
        </p:nvSpPr>
        <p:spPr>
          <a:xfrm>
            <a:off x="6229350" y="1252900"/>
            <a:ext cx="3000000" cy="31092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lang="en" sz="1900">
                <a:solidFill>
                  <a:srgbClr val="44464B"/>
                </a:solidFill>
                <a:latin typeface="Helvetica Neue"/>
                <a:ea typeface="Helvetica Neue"/>
                <a:cs typeface="Helvetica Neue"/>
                <a:sym typeface="Helvetica Neue"/>
              </a:rPr>
              <a:t>The ROS graph is a network of ROS 2 elements processing data together at one time. It encompasses all executables and the connections between them if you were to map them all out and visualize them.</a:t>
            </a:r>
            <a:endParaRPr sz="1900">
              <a:solidFill>
                <a:srgbClr val="44464B"/>
              </a:solidFill>
              <a:latin typeface="Helvetica Neue"/>
              <a:ea typeface="Helvetica Neue"/>
              <a:cs typeface="Helvetica Neue"/>
              <a:sym typeface="Helvetica Neue"/>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2"/>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Example Launch file</a:t>
            </a:r>
            <a:endParaRPr sz="3600">
              <a:solidFill>
                <a:srgbClr val="95001A"/>
              </a:solidFill>
              <a:latin typeface="Helvetica Neue"/>
              <a:ea typeface="Helvetica Neue"/>
              <a:cs typeface="Helvetica Neue"/>
              <a:sym typeface="Helvetica Neue"/>
            </a:endParaRPr>
          </a:p>
        </p:txBody>
      </p:sp>
      <p:sp>
        <p:nvSpPr>
          <p:cNvPr id="437" name="Google Shape;437;p52"/>
          <p:cNvSpPr txBox="1"/>
          <p:nvPr/>
        </p:nvSpPr>
        <p:spPr>
          <a:xfrm>
            <a:off x="540000" y="1138575"/>
            <a:ext cx="8520600" cy="2033700"/>
          </a:xfrm>
          <a:prstGeom prst="rect">
            <a:avLst/>
          </a:prstGeom>
          <a:solidFill>
            <a:srgbClr val="E0E0E0"/>
          </a:solid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200">
                <a:solidFill>
                  <a:srgbClr val="D81B60"/>
                </a:solidFill>
                <a:latin typeface="Roboto Mono"/>
                <a:ea typeface="Roboto Mono"/>
                <a:cs typeface="Roboto Mono"/>
                <a:sym typeface="Roboto Mono"/>
              </a:rPr>
              <a:t># finalize</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ld.add_action(rviz_node)</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ld.add_action(bridge_node)</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ld.add_action(nav_lifecycle_node)</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ld.add_action(map_server_node)</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ld.add_action(ego_robot_publisher)</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F51B5"/>
                </a:solidFill>
                <a:latin typeface="Roboto Mono"/>
                <a:ea typeface="Roboto Mono"/>
                <a:cs typeface="Roboto Mono"/>
                <a:sym typeface="Roboto Mono"/>
              </a:rPr>
              <a:t>return</a:t>
            </a:r>
            <a:r>
              <a:rPr lang="en" sz="1200">
                <a:solidFill>
                  <a:srgbClr val="37474F"/>
                </a:solidFill>
                <a:latin typeface="Roboto Mono"/>
                <a:ea typeface="Roboto Mono"/>
                <a:cs typeface="Roboto Mono"/>
                <a:sym typeface="Roboto Mono"/>
              </a:rPr>
              <a:t> ld</a:t>
            </a:r>
            <a:endParaRPr sz="1000">
              <a:solidFill>
                <a:srgbClr val="3F51B5"/>
              </a:solidFill>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555"/>
              <a:buFont typeface="Arial"/>
              <a:buNone/>
            </a:pPr>
            <a:r>
              <a:rPr lang="en" sz="3600">
                <a:solidFill>
                  <a:srgbClr val="95001A"/>
                </a:solidFill>
                <a:latin typeface="Helvetica Neue"/>
                <a:ea typeface="Helvetica Neue"/>
                <a:cs typeface="Helvetica Neue"/>
                <a:sym typeface="Helvetica Neue"/>
              </a:rPr>
              <a:t>Nodes</a:t>
            </a:r>
            <a:endParaRPr sz="3600">
              <a:solidFill>
                <a:srgbClr val="95001A"/>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211" name="Google Shape;21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560"/>
              </a:spcBef>
              <a:spcAft>
                <a:spcPts val="0"/>
              </a:spcAft>
              <a:buClr>
                <a:schemeClr val="dk1"/>
              </a:buClr>
              <a:buSzPts val="1100"/>
              <a:buFont typeface="Arial"/>
              <a:buNone/>
            </a:pPr>
            <a:r>
              <a:rPr lang="en">
                <a:solidFill>
                  <a:srgbClr val="44464B"/>
                </a:solidFill>
                <a:latin typeface="Helvetica Neue"/>
                <a:ea typeface="Helvetica Neue"/>
                <a:cs typeface="Helvetica Neue"/>
                <a:sym typeface="Helvetica Neue"/>
              </a:rPr>
              <a:t>Each node in ROS should be responsible for a single, module purpose (e.g. one node for controlling wheel motors, one node for controlling a laser range-finder, etc). Each node can send and receive data to other nodes via topics, services, actions, or parameters.</a:t>
            </a:r>
            <a:endParaRPr>
              <a:solidFill>
                <a:srgbClr val="44464B"/>
              </a:solidFill>
              <a:latin typeface="Helvetica Neue"/>
              <a:ea typeface="Helvetica Neue"/>
              <a:cs typeface="Helvetica Neue"/>
              <a:sym typeface="Helvetica Neue"/>
            </a:endParaRPr>
          </a:p>
          <a:p>
            <a:pPr indent="0" lvl="0" marL="0" rtl="0" algn="l">
              <a:lnSpc>
                <a:spcPct val="100000"/>
              </a:lnSpc>
              <a:spcBef>
                <a:spcPts val="560"/>
              </a:spcBef>
              <a:spcAft>
                <a:spcPts val="0"/>
              </a:spcAft>
              <a:buClr>
                <a:schemeClr val="dk1"/>
              </a:buClr>
              <a:buSzPts val="1100"/>
              <a:buFont typeface="Arial"/>
              <a:buNone/>
            </a:pPr>
            <a:r>
              <a:t/>
            </a:r>
            <a:endParaRPr>
              <a:solidFill>
                <a:srgbClr val="44464B"/>
              </a:solidFill>
              <a:latin typeface="Helvetica Neue"/>
              <a:ea typeface="Helvetica Neue"/>
              <a:cs typeface="Helvetica Neue"/>
              <a:sym typeface="Helvetica Neue"/>
            </a:endParaRPr>
          </a:p>
          <a:p>
            <a:pPr indent="0" lvl="0" marL="0" rtl="0" algn="l">
              <a:lnSpc>
                <a:spcPct val="100000"/>
              </a:lnSpc>
              <a:spcBef>
                <a:spcPts val="560"/>
              </a:spcBef>
              <a:spcAft>
                <a:spcPts val="0"/>
              </a:spcAft>
              <a:buClr>
                <a:schemeClr val="dk1"/>
              </a:buClr>
              <a:buSzPts val="1100"/>
              <a:buFont typeface="Arial"/>
              <a:buNone/>
            </a:pPr>
            <a:r>
              <a:rPr lang="en">
                <a:solidFill>
                  <a:srgbClr val="44464B"/>
                </a:solidFill>
                <a:latin typeface="Helvetica Neue"/>
                <a:ea typeface="Helvetica Neue"/>
                <a:cs typeface="Helvetica Neue"/>
                <a:sym typeface="Helvetica Neue"/>
              </a:rPr>
              <a:t>Related command line commands</a:t>
            </a:r>
            <a:endParaRPr>
              <a:solidFill>
                <a:srgbClr val="44464B"/>
              </a:solidFill>
              <a:latin typeface="Helvetica Neue"/>
              <a:ea typeface="Helvetica Neue"/>
              <a:cs typeface="Helvetica Neue"/>
              <a:sym typeface="Helvetica Neue"/>
            </a:endParaRPr>
          </a:p>
          <a:p>
            <a:pPr indent="-317500" lvl="0" marL="457200" rtl="0" algn="l">
              <a:lnSpc>
                <a:spcPct val="100000"/>
              </a:lnSpc>
              <a:spcBef>
                <a:spcPts val="560"/>
              </a:spcBef>
              <a:spcAft>
                <a:spcPts val="0"/>
              </a:spcAft>
              <a:buClr>
                <a:srgbClr val="00144D"/>
              </a:buClr>
              <a:buSzPts val="1400"/>
              <a:buFont typeface="Roboto Mono"/>
              <a:buChar char="•"/>
            </a:pPr>
            <a:r>
              <a:rPr lang="en" sz="1400">
                <a:solidFill>
                  <a:srgbClr val="44464B"/>
                </a:solidFill>
                <a:highlight>
                  <a:srgbClr val="E0E0E0"/>
                </a:highlight>
                <a:latin typeface="Roboto Mono"/>
                <a:ea typeface="Roboto Mono"/>
                <a:cs typeface="Roboto Mono"/>
                <a:sym typeface="Roboto Mono"/>
              </a:rPr>
              <a:t>ros2 run &lt;package_name&gt; &lt;executable_name&gt;</a:t>
            </a:r>
            <a:endParaRPr sz="1400">
              <a:solidFill>
                <a:srgbClr val="44464B"/>
              </a:solidFill>
              <a:highlight>
                <a:srgbClr val="E0E0E0"/>
              </a:highlight>
              <a:latin typeface="Roboto Mono"/>
              <a:ea typeface="Roboto Mono"/>
              <a:cs typeface="Roboto Mono"/>
              <a:sym typeface="Roboto Mono"/>
            </a:endParaRPr>
          </a:p>
          <a:p>
            <a:pPr indent="-317500" lvl="0" marL="457200" rtl="0" algn="l">
              <a:lnSpc>
                <a:spcPct val="100000"/>
              </a:lnSpc>
              <a:spcBef>
                <a:spcPts val="560"/>
              </a:spcBef>
              <a:spcAft>
                <a:spcPts val="0"/>
              </a:spcAft>
              <a:buClr>
                <a:srgbClr val="00144D"/>
              </a:buClr>
              <a:buSzPts val="1400"/>
              <a:buFont typeface="Roboto Mono"/>
              <a:buChar char="•"/>
            </a:pPr>
            <a:r>
              <a:rPr lang="en" sz="1400">
                <a:solidFill>
                  <a:srgbClr val="44464B"/>
                </a:solidFill>
                <a:highlight>
                  <a:srgbClr val="E0E0E0"/>
                </a:highlight>
                <a:latin typeface="Roboto Mono"/>
                <a:ea typeface="Roboto Mono"/>
                <a:cs typeface="Roboto Mono"/>
                <a:sym typeface="Roboto Mono"/>
              </a:rPr>
              <a:t>ros2 node list</a:t>
            </a:r>
            <a:endParaRPr sz="1400">
              <a:solidFill>
                <a:srgbClr val="44464B"/>
              </a:solidFill>
              <a:highlight>
                <a:srgbClr val="E0E0E0"/>
              </a:highlight>
              <a:latin typeface="Roboto Mono"/>
              <a:ea typeface="Roboto Mono"/>
              <a:cs typeface="Roboto Mono"/>
              <a:sym typeface="Roboto Mono"/>
            </a:endParaRPr>
          </a:p>
          <a:p>
            <a:pPr indent="-317500" lvl="0" marL="457200" rtl="0" algn="l">
              <a:lnSpc>
                <a:spcPct val="100000"/>
              </a:lnSpc>
              <a:spcBef>
                <a:spcPts val="560"/>
              </a:spcBef>
              <a:spcAft>
                <a:spcPts val="0"/>
              </a:spcAft>
              <a:buClr>
                <a:srgbClr val="00144D"/>
              </a:buClr>
              <a:buSzPts val="1400"/>
              <a:buFont typeface="Roboto Mono"/>
              <a:buChar char="•"/>
            </a:pPr>
            <a:r>
              <a:rPr lang="en" sz="1400">
                <a:solidFill>
                  <a:srgbClr val="44464B"/>
                </a:solidFill>
                <a:highlight>
                  <a:srgbClr val="E0E0E0"/>
                </a:highlight>
                <a:latin typeface="Roboto Mono"/>
                <a:ea typeface="Roboto Mono"/>
                <a:cs typeface="Roboto Mono"/>
                <a:sym typeface="Roboto Mono"/>
              </a:rPr>
              <a:t>ros2 node info &lt;node_name&gt;</a:t>
            </a:r>
            <a:endParaRPr sz="1400">
              <a:solidFill>
                <a:srgbClr val="44464B"/>
              </a:solidFill>
              <a:highlight>
                <a:srgbClr val="E0E0E0"/>
              </a:highlight>
              <a:latin typeface="Roboto Mono"/>
              <a:ea typeface="Roboto Mono"/>
              <a:cs typeface="Roboto Mono"/>
              <a:sym typeface="Roboto Mono"/>
            </a:endParaRPr>
          </a:p>
          <a:p>
            <a:pPr indent="0" lvl="0" marL="0" rtl="0" algn="l">
              <a:lnSpc>
                <a:spcPct val="100000"/>
              </a:lnSpc>
              <a:spcBef>
                <a:spcPts val="560"/>
              </a:spcBef>
              <a:spcAft>
                <a:spcPts val="0"/>
              </a:spcAft>
              <a:buClr>
                <a:schemeClr val="dk1"/>
              </a:buClr>
              <a:buSzPts val="1100"/>
              <a:buFont typeface="Arial"/>
              <a:buNone/>
            </a:pPr>
            <a:r>
              <a:t/>
            </a:r>
            <a:endParaRPr sz="1200">
              <a:solidFill>
                <a:srgbClr val="44464B"/>
              </a:solidFill>
              <a:latin typeface="Helvetica Neue"/>
              <a:ea typeface="Helvetica Neue"/>
              <a:cs typeface="Helvetica Neue"/>
              <a:sym typeface="Helvetica Neue"/>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0555"/>
              <a:buFont typeface="Arial"/>
              <a:buNone/>
            </a:pPr>
            <a:r>
              <a:rPr lang="en" sz="3600">
                <a:solidFill>
                  <a:srgbClr val="95001A"/>
                </a:solidFill>
                <a:latin typeface="Helvetica Neue"/>
                <a:ea typeface="Helvetica Neue"/>
                <a:cs typeface="Helvetica Neue"/>
                <a:sym typeface="Helvetica Neue"/>
              </a:rPr>
              <a:t>Topics </a:t>
            </a:r>
            <a:endParaRPr/>
          </a:p>
        </p:txBody>
      </p:sp>
      <p:sp>
        <p:nvSpPr>
          <p:cNvPr id="217" name="Google Shape;217;p18"/>
          <p:cNvSpPr txBox="1"/>
          <p:nvPr/>
        </p:nvSpPr>
        <p:spPr>
          <a:xfrm>
            <a:off x="5609200" y="1152475"/>
            <a:ext cx="32232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2000">
                <a:solidFill>
                  <a:srgbClr val="44464B"/>
                </a:solidFill>
                <a:latin typeface="Helvetica Neue"/>
                <a:ea typeface="Helvetica Neue"/>
                <a:cs typeface="Helvetica Neue"/>
                <a:sym typeface="Helvetica Neue"/>
              </a:rPr>
              <a:t>ROS 2 breaks complex systems down into many modular nodes. Topics are a vital element of the ROS graph that act as a bus for nodes to exchange messages.</a:t>
            </a:r>
            <a:endParaRPr sz="20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t/>
            </a:r>
            <a:endParaRPr sz="1200">
              <a:solidFill>
                <a:srgbClr val="44464B"/>
              </a:solidFill>
              <a:latin typeface="Helvetica Neue"/>
              <a:ea typeface="Helvetica Neue"/>
              <a:cs typeface="Helvetica Neue"/>
              <a:sym typeface="Helvetica Neue"/>
            </a:endParaRPr>
          </a:p>
        </p:txBody>
      </p:sp>
      <p:pic>
        <p:nvPicPr>
          <p:cNvPr id="218" name="Google Shape;218;p18"/>
          <p:cNvPicPr preferRelativeResize="0"/>
          <p:nvPr/>
        </p:nvPicPr>
        <p:blipFill rotWithShape="1">
          <a:blip r:embed="rId3">
            <a:alphaModFix/>
          </a:blip>
          <a:srcRect b="8051" l="1913" r="8673" t="2382"/>
          <a:stretch/>
        </p:blipFill>
        <p:spPr>
          <a:xfrm>
            <a:off x="432175" y="1176300"/>
            <a:ext cx="4956900" cy="2790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9"/>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Topics </a:t>
            </a:r>
            <a:endParaRPr sz="3600">
              <a:solidFill>
                <a:srgbClr val="95001A"/>
              </a:solidFill>
              <a:latin typeface="Helvetica Neue"/>
              <a:ea typeface="Helvetica Neue"/>
              <a:cs typeface="Helvetica Neue"/>
              <a:sym typeface="Helvetica Neue"/>
            </a:endParaRPr>
          </a:p>
        </p:txBody>
      </p:sp>
      <p:sp>
        <p:nvSpPr>
          <p:cNvPr id="224" name="Google Shape;224;p19"/>
          <p:cNvSpPr txBox="1"/>
          <p:nvPr/>
        </p:nvSpPr>
        <p:spPr>
          <a:xfrm>
            <a:off x="5609200" y="1152475"/>
            <a:ext cx="32232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2000">
                <a:solidFill>
                  <a:srgbClr val="44464B"/>
                </a:solidFill>
                <a:latin typeface="Helvetica Neue"/>
                <a:ea typeface="Helvetica Neue"/>
                <a:cs typeface="Helvetica Neue"/>
                <a:sym typeface="Helvetica Neue"/>
              </a:rPr>
              <a:t>A node may publish data to any number of topics and simultaneously have subscriptions to any number of topics.</a:t>
            </a:r>
            <a:endParaRPr sz="2000">
              <a:solidFill>
                <a:srgbClr val="44464B"/>
              </a:solidFill>
              <a:latin typeface="Helvetica Neue"/>
              <a:ea typeface="Helvetica Neue"/>
              <a:cs typeface="Helvetica Neue"/>
              <a:sym typeface="Helvetica Neue"/>
            </a:endParaRPr>
          </a:p>
          <a:p>
            <a:pPr indent="0" lvl="0" marL="0" rtl="0" algn="l">
              <a:spcBef>
                <a:spcPts val="560"/>
              </a:spcBef>
              <a:spcAft>
                <a:spcPts val="0"/>
              </a:spcAft>
              <a:buNone/>
            </a:pPr>
            <a:r>
              <a:rPr lang="en" sz="2000">
                <a:solidFill>
                  <a:srgbClr val="44464B"/>
                </a:solidFill>
                <a:latin typeface="Helvetica Neue"/>
                <a:ea typeface="Helvetica Neue"/>
                <a:cs typeface="Helvetica Neue"/>
                <a:sym typeface="Helvetica Neue"/>
              </a:rPr>
              <a:t>Topics are one of the main ways in which data is moved between nodes and therefore between different parts of the system.</a:t>
            </a:r>
            <a:endParaRPr sz="2000">
              <a:solidFill>
                <a:srgbClr val="44464B"/>
              </a:solidFill>
              <a:latin typeface="Helvetica Neue"/>
              <a:ea typeface="Helvetica Neue"/>
              <a:cs typeface="Helvetica Neue"/>
              <a:sym typeface="Helvetica Neue"/>
            </a:endParaRPr>
          </a:p>
        </p:txBody>
      </p:sp>
      <p:pic>
        <p:nvPicPr>
          <p:cNvPr id="225" name="Google Shape;225;p19"/>
          <p:cNvPicPr preferRelativeResize="0"/>
          <p:nvPr/>
        </p:nvPicPr>
        <p:blipFill rotWithShape="1">
          <a:blip r:embed="rId3">
            <a:alphaModFix/>
          </a:blip>
          <a:srcRect b="8227" l="2236" r="8660" t="2247"/>
          <a:stretch/>
        </p:blipFill>
        <p:spPr>
          <a:xfrm>
            <a:off x="379975" y="1237225"/>
            <a:ext cx="4726450" cy="2669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0"/>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Topics</a:t>
            </a:r>
            <a:endParaRPr sz="3600">
              <a:solidFill>
                <a:srgbClr val="95001A"/>
              </a:solidFill>
              <a:latin typeface="Helvetica Neue"/>
              <a:ea typeface="Helvetica Neue"/>
              <a:cs typeface="Helvetica Neue"/>
              <a:sym typeface="Helvetica Neue"/>
            </a:endParaRPr>
          </a:p>
        </p:txBody>
      </p:sp>
      <p:sp>
        <p:nvSpPr>
          <p:cNvPr id="231" name="Google Shape;231;p20"/>
          <p:cNvSpPr txBox="1"/>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800">
                <a:solidFill>
                  <a:srgbClr val="44464B"/>
                </a:solidFill>
                <a:latin typeface="Helvetica Neue"/>
                <a:ea typeface="Helvetica Neue"/>
                <a:cs typeface="Helvetica Neue"/>
                <a:sym typeface="Helvetica Neue"/>
              </a:rPr>
              <a:t>Related command line commands</a:t>
            </a:r>
            <a:endParaRPr sz="1800">
              <a:solidFill>
                <a:srgbClr val="44464B"/>
              </a:solidFill>
              <a:latin typeface="Helvetica Neue"/>
              <a:ea typeface="Helvetica Neue"/>
              <a:cs typeface="Helvetica Neue"/>
              <a:sym typeface="Helvetica Neue"/>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rqt_graph</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list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list -t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echo &lt;topic_name&gt;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info &lt;topic_name&gt;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interface show &lt;msg_type&gt;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pub &lt;topic_name&gt; &lt;msg_type&gt; ‘&lt;args&gt;’</a:t>
            </a:r>
            <a:endParaRPr>
              <a:solidFill>
                <a:srgbClr val="44464B"/>
              </a:solidFill>
              <a:highlight>
                <a:srgbClr val="E0E0E0"/>
              </a:highlight>
              <a:latin typeface="Roboto Mono"/>
              <a:ea typeface="Roboto Mono"/>
              <a:cs typeface="Roboto Mono"/>
              <a:sym typeface="Roboto Mono"/>
            </a:endParaRPr>
          </a:p>
          <a:p>
            <a:pPr indent="-317500" lvl="0" marL="457200" rtl="0" algn="l">
              <a:spcBef>
                <a:spcPts val="560"/>
              </a:spcBef>
              <a:spcAft>
                <a:spcPts val="0"/>
              </a:spcAft>
              <a:buClr>
                <a:srgbClr val="00144D"/>
              </a:buClr>
              <a:buSzPts val="1400"/>
              <a:buFont typeface="Roboto Mono"/>
              <a:buChar char="•"/>
            </a:pPr>
            <a:r>
              <a:rPr lang="en">
                <a:solidFill>
                  <a:srgbClr val="44464B"/>
                </a:solidFill>
                <a:highlight>
                  <a:srgbClr val="E0E0E0"/>
                </a:highlight>
                <a:latin typeface="Roboto Mono"/>
                <a:ea typeface="Roboto Mono"/>
                <a:cs typeface="Roboto Mono"/>
                <a:sym typeface="Roboto Mono"/>
              </a:rPr>
              <a:t>ros2 topic hz &lt;topic_name&gt;</a:t>
            </a:r>
            <a:endParaRPr>
              <a:solidFill>
                <a:srgbClr val="44464B"/>
              </a:solidFill>
              <a:highlight>
                <a:srgbClr val="E0E0E0"/>
              </a:highlight>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1"/>
          <p:cNvSpPr txBox="1"/>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 sz="3600">
                <a:solidFill>
                  <a:srgbClr val="95001A"/>
                </a:solidFill>
                <a:latin typeface="Helvetica Neue"/>
                <a:ea typeface="Helvetica Neue"/>
                <a:cs typeface="Helvetica Neue"/>
                <a:sym typeface="Helvetica Neue"/>
              </a:rPr>
              <a:t>Services</a:t>
            </a:r>
            <a:endParaRPr sz="3600">
              <a:solidFill>
                <a:srgbClr val="95001A"/>
              </a:solidFill>
              <a:latin typeface="Helvetica Neue"/>
              <a:ea typeface="Helvetica Neue"/>
              <a:cs typeface="Helvetica Neue"/>
              <a:sym typeface="Helvetica Neue"/>
            </a:endParaRPr>
          </a:p>
        </p:txBody>
      </p:sp>
      <p:sp>
        <p:nvSpPr>
          <p:cNvPr id="237" name="Google Shape;237;p21"/>
          <p:cNvSpPr txBox="1"/>
          <p:nvPr/>
        </p:nvSpPr>
        <p:spPr>
          <a:xfrm>
            <a:off x="5942825" y="1152475"/>
            <a:ext cx="2889600" cy="3416400"/>
          </a:xfrm>
          <a:prstGeom prst="rect">
            <a:avLst/>
          </a:prstGeom>
          <a:noFill/>
          <a:ln>
            <a:noFill/>
          </a:ln>
        </p:spPr>
        <p:txBody>
          <a:bodyPr anchorCtr="0" anchor="t" bIns="45700" lIns="91425" spcFirstLastPara="1" rIns="91425" wrap="square" tIns="45700">
            <a:noAutofit/>
          </a:bodyPr>
          <a:lstStyle/>
          <a:p>
            <a:pPr indent="0" lvl="0" marL="0" rtl="0" algn="l">
              <a:spcBef>
                <a:spcPts val="560"/>
              </a:spcBef>
              <a:spcAft>
                <a:spcPts val="0"/>
              </a:spcAft>
              <a:buNone/>
            </a:pPr>
            <a:r>
              <a:rPr lang="en" sz="1700">
                <a:solidFill>
                  <a:srgbClr val="44464B"/>
                </a:solidFill>
                <a:latin typeface="Helvetica Neue"/>
                <a:ea typeface="Helvetica Neue"/>
                <a:cs typeface="Helvetica Neue"/>
                <a:sym typeface="Helvetica Neue"/>
              </a:rPr>
              <a:t>Services are another method of communication for nodes in the ROS graph. Services are based on a call-and-response model, versus topics’ publisher-subscriber model. While topics allow nodes to subscribe to data streams and get continual updates, services only provide data when they are specifically called by a client.</a:t>
            </a:r>
            <a:endParaRPr sz="1700">
              <a:solidFill>
                <a:srgbClr val="44464B"/>
              </a:solidFill>
              <a:latin typeface="Helvetica Neue"/>
              <a:ea typeface="Helvetica Neue"/>
              <a:cs typeface="Helvetica Neue"/>
              <a:sym typeface="Helvetica Neue"/>
            </a:endParaRPr>
          </a:p>
        </p:txBody>
      </p:sp>
      <p:pic>
        <p:nvPicPr>
          <p:cNvPr id="238" name="Google Shape;238;p21"/>
          <p:cNvPicPr preferRelativeResize="0"/>
          <p:nvPr/>
        </p:nvPicPr>
        <p:blipFill rotWithShape="1">
          <a:blip r:embed="rId3">
            <a:alphaModFix/>
          </a:blip>
          <a:srcRect b="8170" l="2225" r="8392" t="2335"/>
          <a:stretch/>
        </p:blipFill>
        <p:spPr>
          <a:xfrm>
            <a:off x="674200" y="1442738"/>
            <a:ext cx="5039249" cy="2835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